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1" r:id="rId11"/>
    <p:sldId id="267" r:id="rId12"/>
    <p:sldId id="268" r:id="rId13"/>
    <p:sldId id="269" r:id="rId14"/>
    <p:sldId id="276" r:id="rId15"/>
    <p:sldId id="277" r:id="rId16"/>
    <p:sldId id="279" r:id="rId17"/>
    <p:sldId id="280" r:id="rId18"/>
    <p:sldId id="281" r:id="rId19"/>
    <p:sldId id="283" r:id="rId20"/>
    <p:sldId id="284" r:id="rId21"/>
    <p:sldId id="282" r:id="rId22"/>
    <p:sldId id="275" r:id="rId23"/>
  </p:sldIdLst>
  <p:sldSz cx="12192000" cy="6858000"/>
  <p:notesSz cx="6858000" cy="9144000"/>
  <p:defaultTextStyle>
    <a:defPPr>
      <a:defRPr lang="ar-Y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3ED"/>
    <a:srgbClr val="FFFFCC"/>
    <a:srgbClr val="7F4F1B"/>
    <a:srgbClr val="AD6C25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ar-Y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E96E0AAB-6C42-4D1C-ABDF-019A75620939}" type="datetimeFigureOut">
              <a:rPr lang="ar-YE" smtClean="0"/>
              <a:t>16/02/1447</a:t>
            </a:fld>
            <a:endParaRPr lang="ar-Y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r-Y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Y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ar-Y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9C201D2D-3B54-4FB5-998C-CF1E1BE92203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1681876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5BC1B-B941-1403-D4EF-A6C079B762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ar-Y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923350-FF1A-3962-78FF-B5FD683C47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ar-Y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6A016-780F-2765-AFBA-8BFBE22EB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34AF6-6A70-4B02-9000-8C062004E066}" type="datetimeFigureOut">
              <a:rPr lang="ar-YE" smtClean="0"/>
              <a:t>16/02/1447</a:t>
            </a:fld>
            <a:endParaRPr lang="ar-Y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82604-F8B8-BE3E-99DE-B907E0C38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Y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248B1-E53F-4495-B342-7A95F878D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E9147-E8B0-4CE3-8359-B8C494E69099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1895369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BABEA-B53B-A919-A6B7-F556B8A50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Y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725F19-37C3-C1E0-7127-4AD4C097C7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Y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42130-6903-42CE-E697-020BF3560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34AF6-6A70-4B02-9000-8C062004E066}" type="datetimeFigureOut">
              <a:rPr lang="ar-YE" smtClean="0"/>
              <a:t>16/02/1447</a:t>
            </a:fld>
            <a:endParaRPr lang="ar-Y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E13E9-880A-5402-C3A0-B2A13B05D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Y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40CDC-A9F1-4706-D063-AF3887B14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E9147-E8B0-4CE3-8359-B8C494E69099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2981021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437D6-C2E2-7A54-5DA5-C07D4853D1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Y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EE4136-097D-CFDD-660C-19DE7EF32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Y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A65AC-941E-705F-A1A6-194F4E8D5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34AF6-6A70-4B02-9000-8C062004E066}" type="datetimeFigureOut">
              <a:rPr lang="ar-YE" smtClean="0"/>
              <a:t>16/02/1447</a:t>
            </a:fld>
            <a:endParaRPr lang="ar-Y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A0915-EB1A-41EC-1A60-1287D8A72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Y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B0757-71F5-01D5-CDDA-06AB40548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E9147-E8B0-4CE3-8359-B8C494E69099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119317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66DA5-16AC-1113-C6B9-67DB58505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Y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E6603-82DC-649B-FFE6-20481B0F3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Y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6D09B-83E7-BF12-DF31-2461EFAC2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34AF6-6A70-4B02-9000-8C062004E066}" type="datetimeFigureOut">
              <a:rPr lang="ar-YE" smtClean="0"/>
              <a:t>16/02/1447</a:t>
            </a:fld>
            <a:endParaRPr lang="ar-Y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68354-2610-D4AB-4C06-658C98AD2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Y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ADD63-C3C4-6DF6-55AC-3E0C25218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E9147-E8B0-4CE3-8359-B8C494E69099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4123520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53256-0CE3-8546-21F9-B3822DCDE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ar-Y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BF4787-2BFF-969A-A753-3717C7BF5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70ED7-03FE-42CD-FF50-27948D36B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34AF6-6A70-4B02-9000-8C062004E066}" type="datetimeFigureOut">
              <a:rPr lang="ar-YE" smtClean="0"/>
              <a:t>16/02/1447</a:t>
            </a:fld>
            <a:endParaRPr lang="ar-Y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70733-2CD0-131F-10BC-6FF86FDD4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Y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229DE-99AB-078C-E57C-E52DE27F1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E9147-E8B0-4CE3-8359-B8C494E69099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3707106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B2B52-309A-4BF1-DB2E-63EC1AC24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Y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C79E6-661D-C1BA-0657-1285C61DEE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Y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2D9F0F-7706-3786-47C0-0715961EB7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Y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9D88DA-4B0C-1BB9-EEDA-42F541C2A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34AF6-6A70-4B02-9000-8C062004E066}" type="datetimeFigureOut">
              <a:rPr lang="ar-YE" smtClean="0"/>
              <a:t>16/02/1447</a:t>
            </a:fld>
            <a:endParaRPr lang="ar-Y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FFBE5B-D1D6-E7ED-5C75-7081F6AE9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Y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241845-7C9C-A2C0-37AA-3F2ED2328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E9147-E8B0-4CE3-8359-B8C494E69099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2894476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B110F-B2B3-0E70-C0B4-F3F90EB74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Y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2860-FEFB-ED46-EA6C-DD29B2EC1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A264E4-ADF1-2092-98F8-356E72F895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Y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2CDE86-37AD-4DB4-3254-04BC51DEC1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CB4F60-6464-5E03-F866-0D2EEB87E7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Y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DDC3FB-EC81-B9E1-1476-C399A20BD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34AF6-6A70-4B02-9000-8C062004E066}" type="datetimeFigureOut">
              <a:rPr lang="ar-YE" smtClean="0"/>
              <a:t>16/02/1447</a:t>
            </a:fld>
            <a:endParaRPr lang="ar-Y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55A682-22FA-032C-2A5F-A757BBCD9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Y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728966-0CAD-1D93-E771-2ACE648B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E9147-E8B0-4CE3-8359-B8C494E69099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887263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9894D-B8A4-3001-26AA-5F48501B5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Y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D60911-3810-8A41-632B-D1C6F2AFD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34AF6-6A70-4B02-9000-8C062004E066}" type="datetimeFigureOut">
              <a:rPr lang="ar-YE" smtClean="0"/>
              <a:t>16/02/1447</a:t>
            </a:fld>
            <a:endParaRPr lang="ar-Y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05D07-518F-B381-D372-4775C524C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Y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F9A703-97B3-715B-88A6-8F9B56828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E9147-E8B0-4CE3-8359-B8C494E69099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1146471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7FCD9C-F56D-9DB0-81C9-8D7E984F9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34AF6-6A70-4B02-9000-8C062004E066}" type="datetimeFigureOut">
              <a:rPr lang="ar-YE" smtClean="0"/>
              <a:t>16/02/1447</a:t>
            </a:fld>
            <a:endParaRPr lang="ar-Y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FA4C94-4346-9026-9527-66773CF2F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Y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FB405-E68C-5B2C-C620-728879221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E9147-E8B0-4CE3-8359-B8C494E69099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3075863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AE139-200A-36B5-D758-B0F7F57F4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Y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B4DBA-D6B4-EE6E-8293-FA9E8312E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Y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70A733-8FBC-514A-C824-02D6266E3B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E63334-66F0-83F4-B169-9042A867F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34AF6-6A70-4B02-9000-8C062004E066}" type="datetimeFigureOut">
              <a:rPr lang="ar-YE" smtClean="0"/>
              <a:t>16/02/1447</a:t>
            </a:fld>
            <a:endParaRPr lang="ar-Y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F3E073-7316-2163-037D-C21420BC9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Y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2B733-150C-F9E9-FF9D-24C9B6888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E9147-E8B0-4CE3-8359-B8C494E69099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4284922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D3587-A46A-FCCE-51B6-101C15F0D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Y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4242DD-63B6-3037-E6BB-05054157FF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Y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698AF8-CE50-B099-0B4A-4F42A882CA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A95229-261D-A076-7E22-824F2A39A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34AF6-6A70-4B02-9000-8C062004E066}" type="datetimeFigureOut">
              <a:rPr lang="ar-YE" smtClean="0"/>
              <a:t>16/02/1447</a:t>
            </a:fld>
            <a:endParaRPr lang="ar-Y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7FA382-52BC-69D3-3DB6-A887B64C5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Y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3E3027-BF76-2EE6-CC95-978DD9D0A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E9147-E8B0-4CE3-8359-B8C494E69099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852098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3BFE09-657B-45F1-C299-4B32C7643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r-Y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D5BB5-251A-D135-662D-0D44C26CC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Y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0FE4F-C4C3-0506-C1F5-F60DC01513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34AF6-6A70-4B02-9000-8C062004E066}" type="datetimeFigureOut">
              <a:rPr lang="ar-YE" smtClean="0"/>
              <a:t>16/02/1447</a:t>
            </a:fld>
            <a:endParaRPr lang="ar-Y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FB5C9-4F70-C602-29A5-3A52B99891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Y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5BA12-033B-AD0F-8920-0E40CFD65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E9147-E8B0-4CE3-8359-B8C494E69099}" type="slidenum">
              <a:rPr lang="ar-YE" smtClean="0"/>
              <a:t>‹#›</a:t>
            </a:fld>
            <a:endParaRPr lang="ar-YE"/>
          </a:p>
        </p:txBody>
      </p:sp>
    </p:spTree>
    <p:extLst>
      <p:ext uri="{BB962C8B-B14F-4D97-AF65-F5344CB8AC3E}">
        <p14:creationId xmlns:p14="http://schemas.microsoft.com/office/powerpoint/2010/main" val="1899826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Y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9.svg"/><Relationship Id="rId3" Type="http://schemas.openxmlformats.org/officeDocument/2006/relationships/image" Target="../media/image8.svg"/><Relationship Id="rId7" Type="http://schemas.openxmlformats.org/officeDocument/2006/relationships/image" Target="../media/image33.svg"/><Relationship Id="rId12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12.svg"/><Relationship Id="rId15" Type="http://schemas.openxmlformats.org/officeDocument/2006/relationships/image" Target="../media/image13.jpeg"/><Relationship Id="rId10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35.svg"/><Relationship Id="rId1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svg"/><Relationship Id="rId7" Type="http://schemas.openxmlformats.org/officeDocument/2006/relationships/image" Target="../media/image17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47.png"/><Relationship Id="rId5" Type="http://schemas.openxmlformats.org/officeDocument/2006/relationships/image" Target="../media/image15.svg"/><Relationship Id="rId10" Type="http://schemas.openxmlformats.org/officeDocument/2006/relationships/image" Target="../media/image46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3.jpeg"/><Relationship Id="rId3" Type="http://schemas.openxmlformats.org/officeDocument/2006/relationships/image" Target="../media/image8.svg"/><Relationship Id="rId7" Type="http://schemas.openxmlformats.org/officeDocument/2006/relationships/image" Target="../media/image15.svg"/><Relationship Id="rId12" Type="http://schemas.openxmlformats.org/officeDocument/2006/relationships/image" Target="../media/image4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2.svg"/><Relationship Id="rId5" Type="http://schemas.openxmlformats.org/officeDocument/2006/relationships/image" Target="../media/image21.svg"/><Relationship Id="rId10" Type="http://schemas.openxmlformats.org/officeDocument/2006/relationships/image" Target="../media/image11.png"/><Relationship Id="rId4" Type="http://schemas.openxmlformats.org/officeDocument/2006/relationships/image" Target="../media/image20.png"/><Relationship Id="rId9" Type="http://schemas.openxmlformats.org/officeDocument/2006/relationships/image" Target="../media/image19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7.svg"/><Relationship Id="rId3" Type="http://schemas.openxmlformats.org/officeDocument/2006/relationships/image" Target="../media/image8.svg"/><Relationship Id="rId7" Type="http://schemas.openxmlformats.org/officeDocument/2006/relationships/image" Target="../media/image25.svg"/><Relationship Id="rId12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12.svg"/><Relationship Id="rId5" Type="http://schemas.openxmlformats.org/officeDocument/2006/relationships/image" Target="../media/image23.svg"/><Relationship Id="rId15" Type="http://schemas.openxmlformats.org/officeDocument/2006/relationships/image" Target="../media/image13.jpeg"/><Relationship Id="rId10" Type="http://schemas.openxmlformats.org/officeDocument/2006/relationships/image" Target="../media/image11.png"/><Relationship Id="rId4" Type="http://schemas.openxmlformats.org/officeDocument/2006/relationships/image" Target="../media/image22.png"/><Relationship Id="rId9" Type="http://schemas.openxmlformats.org/officeDocument/2006/relationships/image" Target="../media/image19.svg"/><Relationship Id="rId1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50.png"/><Relationship Id="rId3" Type="http://schemas.openxmlformats.org/officeDocument/2006/relationships/image" Target="../media/image8.svg"/><Relationship Id="rId7" Type="http://schemas.openxmlformats.org/officeDocument/2006/relationships/image" Target="../media/image23.svg"/><Relationship Id="rId12" Type="http://schemas.openxmlformats.org/officeDocument/2006/relationships/image" Target="../media/image4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2.svg"/><Relationship Id="rId5" Type="http://schemas.openxmlformats.org/officeDocument/2006/relationships/image" Target="../media/image30.svg"/><Relationship Id="rId10" Type="http://schemas.openxmlformats.org/officeDocument/2006/relationships/image" Target="../media/image11.png"/><Relationship Id="rId4" Type="http://schemas.openxmlformats.org/officeDocument/2006/relationships/image" Target="../media/image29.png"/><Relationship Id="rId9" Type="http://schemas.openxmlformats.org/officeDocument/2006/relationships/image" Target="../media/image19.svg"/><Relationship Id="rId1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1.png"/><Relationship Id="rId3" Type="http://schemas.openxmlformats.org/officeDocument/2006/relationships/image" Target="../media/image8.svg"/><Relationship Id="rId7" Type="http://schemas.openxmlformats.org/officeDocument/2006/relationships/image" Target="../media/image23.svg"/><Relationship Id="rId12" Type="http://schemas.openxmlformats.org/officeDocument/2006/relationships/image" Target="../media/image1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52.png"/><Relationship Id="rId5" Type="http://schemas.openxmlformats.org/officeDocument/2006/relationships/image" Target="../media/image30.svg"/><Relationship Id="rId10" Type="http://schemas.openxmlformats.org/officeDocument/2006/relationships/image" Target="../media/image51.png"/><Relationship Id="rId4" Type="http://schemas.openxmlformats.org/officeDocument/2006/relationships/image" Target="../media/image29.png"/><Relationship Id="rId9" Type="http://schemas.openxmlformats.org/officeDocument/2006/relationships/image" Target="../media/image19.svg"/><Relationship Id="rId14" Type="http://schemas.openxmlformats.org/officeDocument/2006/relationships/image" Target="../media/image1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2.svg"/><Relationship Id="rId3" Type="http://schemas.openxmlformats.org/officeDocument/2006/relationships/image" Target="../media/image8.svg"/><Relationship Id="rId7" Type="http://schemas.openxmlformats.org/officeDocument/2006/relationships/image" Target="../media/image23.svg"/><Relationship Id="rId12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54.png"/><Relationship Id="rId5" Type="http://schemas.openxmlformats.org/officeDocument/2006/relationships/image" Target="../media/image30.svg"/><Relationship Id="rId10" Type="http://schemas.openxmlformats.org/officeDocument/2006/relationships/image" Target="../media/image53.png"/><Relationship Id="rId4" Type="http://schemas.openxmlformats.org/officeDocument/2006/relationships/image" Target="../media/image29.png"/><Relationship Id="rId9" Type="http://schemas.openxmlformats.org/officeDocument/2006/relationships/image" Target="../media/image19.svg"/><Relationship Id="rId1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55.png"/><Relationship Id="rId3" Type="http://schemas.openxmlformats.org/officeDocument/2006/relationships/image" Target="../media/image8.svg"/><Relationship Id="rId7" Type="http://schemas.openxmlformats.org/officeDocument/2006/relationships/image" Target="../media/image23.svg"/><Relationship Id="rId12" Type="http://schemas.openxmlformats.org/officeDocument/2006/relationships/image" Target="../media/image1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2.svg"/><Relationship Id="rId5" Type="http://schemas.openxmlformats.org/officeDocument/2006/relationships/image" Target="../media/image30.svg"/><Relationship Id="rId10" Type="http://schemas.openxmlformats.org/officeDocument/2006/relationships/image" Target="../media/image11.png"/><Relationship Id="rId4" Type="http://schemas.openxmlformats.org/officeDocument/2006/relationships/image" Target="../media/image29.png"/><Relationship Id="rId9" Type="http://schemas.openxmlformats.org/officeDocument/2006/relationships/image" Target="../media/image19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56.png"/><Relationship Id="rId3" Type="http://schemas.openxmlformats.org/officeDocument/2006/relationships/image" Target="../media/image8.svg"/><Relationship Id="rId7" Type="http://schemas.openxmlformats.org/officeDocument/2006/relationships/image" Target="../media/image23.svg"/><Relationship Id="rId12" Type="http://schemas.openxmlformats.org/officeDocument/2006/relationships/image" Target="../media/image1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2.svg"/><Relationship Id="rId5" Type="http://schemas.openxmlformats.org/officeDocument/2006/relationships/image" Target="../media/image30.svg"/><Relationship Id="rId10" Type="http://schemas.openxmlformats.org/officeDocument/2006/relationships/image" Target="../media/image11.png"/><Relationship Id="rId4" Type="http://schemas.openxmlformats.org/officeDocument/2006/relationships/image" Target="../media/image29.png"/><Relationship Id="rId9" Type="http://schemas.openxmlformats.org/officeDocument/2006/relationships/image" Target="../media/image19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57.png"/><Relationship Id="rId3" Type="http://schemas.openxmlformats.org/officeDocument/2006/relationships/image" Target="../media/image8.svg"/><Relationship Id="rId7" Type="http://schemas.openxmlformats.org/officeDocument/2006/relationships/image" Target="../media/image23.svg"/><Relationship Id="rId12" Type="http://schemas.openxmlformats.org/officeDocument/2006/relationships/image" Target="../media/image1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2.svg"/><Relationship Id="rId5" Type="http://schemas.openxmlformats.org/officeDocument/2006/relationships/image" Target="../media/image30.svg"/><Relationship Id="rId10" Type="http://schemas.openxmlformats.org/officeDocument/2006/relationships/image" Target="../media/image11.png"/><Relationship Id="rId4" Type="http://schemas.openxmlformats.org/officeDocument/2006/relationships/image" Target="../media/image29.png"/><Relationship Id="rId9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svg"/><Relationship Id="rId7" Type="http://schemas.openxmlformats.org/officeDocument/2006/relationships/image" Target="../media/image17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58.png"/><Relationship Id="rId3" Type="http://schemas.openxmlformats.org/officeDocument/2006/relationships/image" Target="../media/image8.svg"/><Relationship Id="rId7" Type="http://schemas.openxmlformats.org/officeDocument/2006/relationships/image" Target="../media/image23.svg"/><Relationship Id="rId12" Type="http://schemas.openxmlformats.org/officeDocument/2006/relationships/image" Target="../media/image1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2.svg"/><Relationship Id="rId5" Type="http://schemas.openxmlformats.org/officeDocument/2006/relationships/image" Target="../media/image30.svg"/><Relationship Id="rId10" Type="http://schemas.openxmlformats.org/officeDocument/2006/relationships/image" Target="../media/image11.png"/><Relationship Id="rId4" Type="http://schemas.openxmlformats.org/officeDocument/2006/relationships/image" Target="../media/image29.png"/><Relationship Id="rId9" Type="http://schemas.openxmlformats.org/officeDocument/2006/relationships/image" Target="../media/image19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59.png"/><Relationship Id="rId3" Type="http://schemas.openxmlformats.org/officeDocument/2006/relationships/image" Target="../media/image8.svg"/><Relationship Id="rId7" Type="http://schemas.openxmlformats.org/officeDocument/2006/relationships/image" Target="../media/image23.svg"/><Relationship Id="rId12" Type="http://schemas.openxmlformats.org/officeDocument/2006/relationships/image" Target="../media/image1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2.svg"/><Relationship Id="rId5" Type="http://schemas.openxmlformats.org/officeDocument/2006/relationships/image" Target="../media/image30.svg"/><Relationship Id="rId10" Type="http://schemas.openxmlformats.org/officeDocument/2006/relationships/image" Target="../media/image11.png"/><Relationship Id="rId4" Type="http://schemas.openxmlformats.org/officeDocument/2006/relationships/image" Target="../media/image29.png"/><Relationship Id="rId9" Type="http://schemas.openxmlformats.org/officeDocument/2006/relationships/image" Target="../media/image19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svg"/><Relationship Id="rId7" Type="http://schemas.openxmlformats.org/officeDocument/2006/relationships/image" Target="../media/image15.svg"/><Relationship Id="rId12" Type="http://schemas.openxmlformats.org/officeDocument/2006/relationships/image" Target="../media/image1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2.svg"/><Relationship Id="rId5" Type="http://schemas.openxmlformats.org/officeDocument/2006/relationships/image" Target="../media/image21.svg"/><Relationship Id="rId10" Type="http://schemas.openxmlformats.org/officeDocument/2006/relationships/image" Target="../media/image11.png"/><Relationship Id="rId4" Type="http://schemas.openxmlformats.org/officeDocument/2006/relationships/image" Target="../media/image20.png"/><Relationship Id="rId9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7.svg"/><Relationship Id="rId3" Type="http://schemas.openxmlformats.org/officeDocument/2006/relationships/image" Target="../media/image8.svg"/><Relationship Id="rId7" Type="http://schemas.openxmlformats.org/officeDocument/2006/relationships/image" Target="../media/image25.svg"/><Relationship Id="rId12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12.svg"/><Relationship Id="rId5" Type="http://schemas.openxmlformats.org/officeDocument/2006/relationships/image" Target="../media/image23.svg"/><Relationship Id="rId15" Type="http://schemas.openxmlformats.org/officeDocument/2006/relationships/image" Target="../media/image13.jpeg"/><Relationship Id="rId10" Type="http://schemas.openxmlformats.org/officeDocument/2006/relationships/image" Target="../media/image11.png"/><Relationship Id="rId4" Type="http://schemas.openxmlformats.org/officeDocument/2006/relationships/image" Target="../media/image22.png"/><Relationship Id="rId9" Type="http://schemas.openxmlformats.org/officeDocument/2006/relationships/image" Target="../media/image19.svg"/><Relationship Id="rId1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1.png"/><Relationship Id="rId3" Type="http://schemas.openxmlformats.org/officeDocument/2006/relationships/image" Target="../media/image8.svg"/><Relationship Id="rId7" Type="http://schemas.openxmlformats.org/officeDocument/2006/relationships/image" Target="../media/image23.svg"/><Relationship Id="rId12" Type="http://schemas.openxmlformats.org/officeDocument/2006/relationships/image" Target="../media/image1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2.svg"/><Relationship Id="rId5" Type="http://schemas.openxmlformats.org/officeDocument/2006/relationships/image" Target="../media/image30.svg"/><Relationship Id="rId10" Type="http://schemas.openxmlformats.org/officeDocument/2006/relationships/image" Target="../media/image11.png"/><Relationship Id="rId4" Type="http://schemas.openxmlformats.org/officeDocument/2006/relationships/image" Target="../media/image29.png"/><Relationship Id="rId9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9.svg"/><Relationship Id="rId3" Type="http://schemas.openxmlformats.org/officeDocument/2006/relationships/image" Target="../media/image8.svg"/><Relationship Id="rId7" Type="http://schemas.openxmlformats.org/officeDocument/2006/relationships/image" Target="../media/image33.svg"/><Relationship Id="rId12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12.svg"/><Relationship Id="rId15" Type="http://schemas.openxmlformats.org/officeDocument/2006/relationships/image" Target="../media/image13.jpeg"/><Relationship Id="rId10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35.svg"/><Relationship Id="rId1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svg"/><Relationship Id="rId7" Type="http://schemas.openxmlformats.org/officeDocument/2006/relationships/image" Target="../media/image40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13.jpeg"/><Relationship Id="rId5" Type="http://schemas.openxmlformats.org/officeDocument/2006/relationships/image" Target="../media/image12.svg"/><Relationship Id="rId10" Type="http://schemas.openxmlformats.org/officeDocument/2006/relationships/image" Target="../media/image41.png"/><Relationship Id="rId4" Type="http://schemas.openxmlformats.org/officeDocument/2006/relationships/image" Target="../media/image11.png"/><Relationship Id="rId9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13.jpeg"/><Relationship Id="rId3" Type="http://schemas.openxmlformats.org/officeDocument/2006/relationships/image" Target="../media/image8.svg"/><Relationship Id="rId7" Type="http://schemas.openxmlformats.org/officeDocument/2006/relationships/image" Target="../media/image19.svg"/><Relationship Id="rId12" Type="http://schemas.openxmlformats.org/officeDocument/2006/relationships/image" Target="../media/image4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33.svg"/><Relationship Id="rId5" Type="http://schemas.openxmlformats.org/officeDocument/2006/relationships/image" Target="../media/image12.svg"/><Relationship Id="rId10" Type="http://schemas.openxmlformats.org/officeDocument/2006/relationships/image" Target="../media/image32.png"/><Relationship Id="rId4" Type="http://schemas.openxmlformats.org/officeDocument/2006/relationships/image" Target="../media/image11.png"/><Relationship Id="rId9" Type="http://schemas.openxmlformats.org/officeDocument/2006/relationships/image" Target="../media/image4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3.jpeg"/><Relationship Id="rId3" Type="http://schemas.openxmlformats.org/officeDocument/2006/relationships/image" Target="../media/image30.svg"/><Relationship Id="rId7" Type="http://schemas.openxmlformats.org/officeDocument/2006/relationships/image" Target="../media/image12.svg"/><Relationship Id="rId12" Type="http://schemas.openxmlformats.org/officeDocument/2006/relationships/image" Target="../media/image4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9.svg"/><Relationship Id="rId5" Type="http://schemas.openxmlformats.org/officeDocument/2006/relationships/image" Target="../media/image8.svg"/><Relationship Id="rId10" Type="http://schemas.openxmlformats.org/officeDocument/2006/relationships/image" Target="../media/image18.png"/><Relationship Id="rId4" Type="http://schemas.openxmlformats.org/officeDocument/2006/relationships/image" Target="../media/image7.png"/><Relationship Id="rId9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700000">
            <a:off x="5183518" y="-468883"/>
            <a:ext cx="7642207" cy="8595529"/>
          </a:xfrm>
          <a:custGeom>
            <a:avLst/>
            <a:gdLst/>
            <a:ahLst/>
            <a:cxnLst/>
            <a:rect l="l" t="t" r="r" b="b"/>
            <a:pathLst>
              <a:path w="11463311" h="12893294">
                <a:moveTo>
                  <a:pt x="0" y="0"/>
                </a:moveTo>
                <a:lnTo>
                  <a:pt x="11463311" y="0"/>
                </a:lnTo>
                <a:lnTo>
                  <a:pt x="11463311" y="12893294"/>
                </a:lnTo>
                <a:lnTo>
                  <a:pt x="0" y="128932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475452">
            <a:off x="9889331" y="2876137"/>
            <a:ext cx="6034571" cy="6871665"/>
          </a:xfrm>
          <a:custGeom>
            <a:avLst/>
            <a:gdLst/>
            <a:ahLst/>
            <a:cxnLst/>
            <a:rect l="l" t="t" r="r" b="b"/>
            <a:pathLst>
              <a:path w="9051857" h="10307497">
                <a:moveTo>
                  <a:pt x="0" y="0"/>
                </a:moveTo>
                <a:lnTo>
                  <a:pt x="9051857" y="0"/>
                </a:lnTo>
                <a:lnTo>
                  <a:pt x="9051857" y="10307497"/>
                </a:lnTo>
                <a:lnTo>
                  <a:pt x="0" y="10307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555766" y="4616392"/>
            <a:ext cx="2189736" cy="541462"/>
          </a:xfrm>
          <a:custGeom>
            <a:avLst/>
            <a:gdLst/>
            <a:ahLst/>
            <a:cxnLst/>
            <a:rect l="l" t="t" r="r" b="b"/>
            <a:pathLst>
              <a:path w="3284604" h="812193">
                <a:moveTo>
                  <a:pt x="3284604" y="0"/>
                </a:moveTo>
                <a:lnTo>
                  <a:pt x="0" y="0"/>
                </a:lnTo>
                <a:lnTo>
                  <a:pt x="0" y="812193"/>
                </a:lnTo>
                <a:lnTo>
                  <a:pt x="3284604" y="812193"/>
                </a:lnTo>
                <a:lnTo>
                  <a:pt x="32846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154513" y="241231"/>
            <a:ext cx="351687" cy="203339"/>
          </a:xfrm>
          <a:custGeom>
            <a:avLst/>
            <a:gdLst/>
            <a:ahLst/>
            <a:cxnLst/>
            <a:rect l="l" t="t" r="r" b="b"/>
            <a:pathLst>
              <a:path w="527530" h="305008">
                <a:moveTo>
                  <a:pt x="0" y="0"/>
                </a:moveTo>
                <a:lnTo>
                  <a:pt x="527530" y="0"/>
                </a:lnTo>
                <a:lnTo>
                  <a:pt x="527530" y="305008"/>
                </a:lnTo>
                <a:lnTo>
                  <a:pt x="0" y="3050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-37507" y="4509073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YE" sz="1200" dirty="0"/>
          </a:p>
        </p:txBody>
      </p:sp>
      <p:sp>
        <p:nvSpPr>
          <p:cNvPr id="11" name="TextBox 11"/>
          <p:cNvSpPr txBox="1"/>
          <p:nvPr/>
        </p:nvSpPr>
        <p:spPr>
          <a:xfrm>
            <a:off x="685800" y="977327"/>
            <a:ext cx="6111573" cy="2630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963">
              <a:lnSpc>
                <a:spcPts val="5688"/>
              </a:lnSpc>
              <a:spcBef>
                <a:spcPts val="400"/>
              </a:spcBef>
              <a:spcAft>
                <a:spcPts val="1200"/>
              </a:spcAft>
            </a:pPr>
            <a:r>
              <a:rPr lang="en-US" sz="7200" b="1" dirty="0">
                <a:solidFill>
                  <a:srgbClr val="3B3B3C"/>
                </a:solidFill>
                <a:latin typeface="Poppins Bold"/>
                <a:ea typeface="Poppins Bold"/>
                <a:cs typeface="Poppins Bold"/>
                <a:sym typeface="Poppins Bold"/>
              </a:rPr>
              <a:t>Software</a:t>
            </a:r>
          </a:p>
          <a:p>
            <a:pPr marL="60963">
              <a:lnSpc>
                <a:spcPts val="5688"/>
              </a:lnSpc>
              <a:spcBef>
                <a:spcPts val="400"/>
              </a:spcBef>
              <a:spcAft>
                <a:spcPts val="1200"/>
              </a:spcAft>
            </a:pPr>
            <a:r>
              <a:rPr lang="en-US" sz="7200" b="1" dirty="0">
                <a:solidFill>
                  <a:srgbClr val="3B3B3C"/>
                </a:solidFill>
                <a:latin typeface="Poppins Bold"/>
                <a:ea typeface="Poppins Bold"/>
                <a:cs typeface="Poppins Bold"/>
                <a:sym typeface="Poppins Bold"/>
              </a:rPr>
              <a:t>      Engineer</a:t>
            </a:r>
          </a:p>
          <a:p>
            <a:pPr marL="60963">
              <a:lnSpc>
                <a:spcPts val="5688"/>
              </a:lnSpc>
              <a:spcBef>
                <a:spcPts val="400"/>
              </a:spcBef>
              <a:spcAft>
                <a:spcPts val="1200"/>
              </a:spcAft>
            </a:pPr>
            <a:r>
              <a:rPr lang="en-US" sz="7200" b="1" dirty="0">
                <a:solidFill>
                  <a:srgbClr val="3B3B3C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     lab 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5800" y="280635"/>
            <a:ext cx="552514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HOME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33827" y="280635"/>
            <a:ext cx="552514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ABOUT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84791" y="280635"/>
            <a:ext cx="802723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CONTENT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85964" y="280635"/>
            <a:ext cx="913927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MESSAGE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60722" y="280635"/>
            <a:ext cx="1090402" cy="130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softwareEngineer</a:t>
            </a:r>
            <a:endParaRPr lang="en-US" sz="1079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5296209" y="5924265"/>
            <a:ext cx="799791" cy="495870"/>
          </a:xfrm>
          <a:custGeom>
            <a:avLst/>
            <a:gdLst/>
            <a:ahLst/>
            <a:cxnLst/>
            <a:rect l="l" t="t" r="r" b="b"/>
            <a:pathLst>
              <a:path w="1199686" h="743805">
                <a:moveTo>
                  <a:pt x="0" y="0"/>
                </a:moveTo>
                <a:lnTo>
                  <a:pt x="1199686" y="0"/>
                </a:lnTo>
                <a:lnTo>
                  <a:pt x="1199686" y="743806"/>
                </a:lnTo>
                <a:lnTo>
                  <a:pt x="0" y="7438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555766" y="4021939"/>
            <a:ext cx="1871975" cy="171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8"/>
              </a:lnSpc>
            </a:pPr>
            <a:r>
              <a:rPr lang="en-US" sz="1605" b="1">
                <a:solidFill>
                  <a:srgbClr val="3B3B3C"/>
                </a:solidFill>
                <a:latin typeface="Poppins Bold"/>
                <a:ea typeface="Poppins Bold"/>
                <a:cs typeface="Poppins Bold"/>
                <a:sym typeface="Poppins Bold"/>
              </a:rPr>
              <a:t>Presented By 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55766" y="4298132"/>
            <a:ext cx="4241800" cy="268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46"/>
              </a:lnSpc>
            </a:pPr>
            <a:r>
              <a:rPr lang="en-US" sz="2590" b="1" dirty="0">
                <a:solidFill>
                  <a:srgbClr val="3B3B3C"/>
                </a:solidFill>
                <a:latin typeface="Poppins Bold"/>
                <a:ea typeface="Poppins Bold"/>
                <a:cs typeface="Poppins Bold"/>
                <a:sym typeface="Poppins Bold"/>
              </a:rPr>
              <a:t>Reem Taher  Al-</a:t>
            </a:r>
            <a:r>
              <a:rPr lang="en-US" sz="2590" b="1" dirty="0" err="1">
                <a:solidFill>
                  <a:srgbClr val="3B3B3C"/>
                </a:solidFill>
                <a:latin typeface="Poppins Bold"/>
                <a:ea typeface="Poppins Bold"/>
                <a:cs typeface="Poppins Bold"/>
                <a:sym typeface="Poppins Bold"/>
              </a:rPr>
              <a:t>Waeel</a:t>
            </a:r>
            <a:r>
              <a:rPr lang="en-US" sz="2590" b="1" dirty="0">
                <a:solidFill>
                  <a:srgbClr val="3B3B3C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</p:txBody>
      </p:sp>
      <p:pic>
        <p:nvPicPr>
          <p:cNvPr id="3078" name="Picture 6" descr="What is ETL? | Datafloq">
            <a:extLst>
              <a:ext uri="{FF2B5EF4-FFF2-40B4-BE49-F238E27FC236}">
                <a16:creationId xmlns:a16="http://schemas.microsoft.com/office/drawing/2014/main" id="{B68CC67C-355C-D395-89C9-FB341ABC3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048" y="1554533"/>
            <a:ext cx="4241800" cy="254508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5800" y="685800"/>
            <a:ext cx="10820400" cy="5486400"/>
            <a:chOff x="0" y="0"/>
            <a:chExt cx="4274726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2CB1C4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5" name="Freeform 5"/>
          <p:cNvSpPr/>
          <p:nvPr/>
        </p:nvSpPr>
        <p:spPr>
          <a:xfrm>
            <a:off x="11154513" y="241231"/>
            <a:ext cx="351687" cy="203339"/>
          </a:xfrm>
          <a:custGeom>
            <a:avLst/>
            <a:gdLst/>
            <a:ahLst/>
            <a:cxnLst/>
            <a:rect l="l" t="t" r="r" b="b"/>
            <a:pathLst>
              <a:path w="527530" h="305008">
                <a:moveTo>
                  <a:pt x="0" y="0"/>
                </a:moveTo>
                <a:lnTo>
                  <a:pt x="527530" y="0"/>
                </a:lnTo>
                <a:lnTo>
                  <a:pt x="527530" y="305008"/>
                </a:lnTo>
                <a:lnTo>
                  <a:pt x="0" y="305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7302" y="5924265"/>
            <a:ext cx="799791" cy="495870"/>
          </a:xfrm>
          <a:custGeom>
            <a:avLst/>
            <a:gdLst/>
            <a:ahLst/>
            <a:cxnLst/>
            <a:rect l="l" t="t" r="r" b="b"/>
            <a:pathLst>
              <a:path w="1199686" h="743805">
                <a:moveTo>
                  <a:pt x="0" y="0"/>
                </a:moveTo>
                <a:lnTo>
                  <a:pt x="1199686" y="0"/>
                </a:lnTo>
                <a:lnTo>
                  <a:pt x="1199686" y="743806"/>
                </a:lnTo>
                <a:lnTo>
                  <a:pt x="0" y="7438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591080" y="2007753"/>
            <a:ext cx="4915121" cy="4164447"/>
          </a:xfrm>
          <a:custGeom>
            <a:avLst/>
            <a:gdLst/>
            <a:ahLst/>
            <a:cxnLst/>
            <a:rect l="l" t="t" r="r" b="b"/>
            <a:pathLst>
              <a:path w="7372681" h="6246671">
                <a:moveTo>
                  <a:pt x="0" y="0"/>
                </a:moveTo>
                <a:lnTo>
                  <a:pt x="7372681" y="0"/>
                </a:lnTo>
                <a:lnTo>
                  <a:pt x="7372681" y="6246671"/>
                </a:lnTo>
                <a:lnTo>
                  <a:pt x="0" y="62466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419344">
            <a:off x="9515581" y="707211"/>
            <a:ext cx="1985079" cy="2743200"/>
          </a:xfrm>
          <a:custGeom>
            <a:avLst/>
            <a:gdLst/>
            <a:ahLst/>
            <a:cxnLst/>
            <a:rect l="l" t="t" r="r" b="b"/>
            <a:pathLst>
              <a:path w="2977619" h="4114800">
                <a:moveTo>
                  <a:pt x="0" y="0"/>
                </a:moveTo>
                <a:lnTo>
                  <a:pt x="2977619" y="0"/>
                </a:lnTo>
                <a:lnTo>
                  <a:pt x="29776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271426">
            <a:off x="6148428" y="506044"/>
            <a:ext cx="2734752" cy="1427043"/>
          </a:xfrm>
          <a:custGeom>
            <a:avLst/>
            <a:gdLst/>
            <a:ahLst/>
            <a:cxnLst/>
            <a:rect l="l" t="t" r="r" b="b"/>
            <a:pathLst>
              <a:path w="4102128" h="2140565">
                <a:moveTo>
                  <a:pt x="0" y="0"/>
                </a:moveTo>
                <a:lnTo>
                  <a:pt x="4102128" y="0"/>
                </a:lnTo>
                <a:lnTo>
                  <a:pt x="4102128" y="2140565"/>
                </a:lnTo>
                <a:lnTo>
                  <a:pt x="0" y="21405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85800" y="280635"/>
            <a:ext cx="552514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HOME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33827" y="280635"/>
            <a:ext cx="552514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ABOUT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84791" y="280635"/>
            <a:ext cx="802723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CONTENT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85964" y="280635"/>
            <a:ext cx="913927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MESSAGE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60722" y="280635"/>
            <a:ext cx="1090402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softwareEngineer</a:t>
            </a:r>
            <a:endParaRPr lang="en-US" sz="1079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47302" y="1912796"/>
            <a:ext cx="4677324" cy="507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8"/>
              </a:lnSpc>
            </a:pPr>
            <a:r>
              <a:rPr lang="en-US" sz="4872" b="1" dirty="0">
                <a:solidFill>
                  <a:srgbClr val="3B3B3C"/>
                </a:solidFill>
                <a:latin typeface="Poppins Bold"/>
                <a:ea typeface="Poppins Bold"/>
                <a:cs typeface="Poppins Bold"/>
                <a:sym typeface="Poppins Bold"/>
              </a:rPr>
              <a:t>DB MySQL</a:t>
            </a:r>
          </a:p>
        </p:txBody>
      </p:sp>
      <p:sp>
        <p:nvSpPr>
          <p:cNvPr id="19" name="Freeform 19"/>
          <p:cNvSpPr/>
          <p:nvPr/>
        </p:nvSpPr>
        <p:spPr>
          <a:xfrm rot="-4760240">
            <a:off x="1041440" y="1013546"/>
            <a:ext cx="393748" cy="395185"/>
          </a:xfrm>
          <a:custGeom>
            <a:avLst/>
            <a:gdLst/>
            <a:ahLst/>
            <a:cxnLst/>
            <a:rect l="l" t="t" r="r" b="b"/>
            <a:pathLst>
              <a:path w="590622" h="592777">
                <a:moveTo>
                  <a:pt x="0" y="0"/>
                </a:moveTo>
                <a:lnTo>
                  <a:pt x="590622" y="0"/>
                </a:lnTo>
                <a:lnTo>
                  <a:pt x="590622" y="592778"/>
                </a:lnTo>
                <a:lnTo>
                  <a:pt x="0" y="5927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374CDA9-B495-1F1C-A725-3329659E558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98102" y="3275355"/>
            <a:ext cx="3556496" cy="1886213"/>
          </a:xfrm>
          <a:prstGeom prst="rect">
            <a:avLst/>
          </a:prstGeom>
        </p:spPr>
      </p:pic>
      <p:pic>
        <p:nvPicPr>
          <p:cNvPr id="18" name="Picture 6" descr="What is ETL? | Datafloq">
            <a:extLst>
              <a:ext uri="{FF2B5EF4-FFF2-40B4-BE49-F238E27FC236}">
                <a16:creationId xmlns:a16="http://schemas.microsoft.com/office/drawing/2014/main" id="{0A15F654-D7AB-8102-BFB0-6597F0440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444" y="1706389"/>
            <a:ext cx="3357187" cy="307802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642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54513" y="241231"/>
            <a:ext cx="351687" cy="203339"/>
          </a:xfrm>
          <a:custGeom>
            <a:avLst/>
            <a:gdLst/>
            <a:ahLst/>
            <a:cxnLst/>
            <a:rect l="l" t="t" r="r" b="b"/>
            <a:pathLst>
              <a:path w="527530" h="305008">
                <a:moveTo>
                  <a:pt x="0" y="0"/>
                </a:moveTo>
                <a:lnTo>
                  <a:pt x="527530" y="0"/>
                </a:lnTo>
                <a:lnTo>
                  <a:pt x="527530" y="305008"/>
                </a:lnTo>
                <a:lnTo>
                  <a:pt x="0" y="305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85800" y="685800"/>
            <a:ext cx="10820400" cy="54864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2CB1C4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6" name="Freeform 6"/>
          <p:cNvSpPr/>
          <p:nvPr/>
        </p:nvSpPr>
        <p:spPr>
          <a:xfrm>
            <a:off x="4673600" y="4565266"/>
            <a:ext cx="7623812" cy="5766374"/>
          </a:xfrm>
          <a:custGeom>
            <a:avLst/>
            <a:gdLst/>
            <a:ahLst/>
            <a:cxnLst/>
            <a:rect l="l" t="t" r="r" b="b"/>
            <a:pathLst>
              <a:path w="11435718" h="8649561">
                <a:moveTo>
                  <a:pt x="0" y="0"/>
                </a:moveTo>
                <a:lnTo>
                  <a:pt x="11435718" y="0"/>
                </a:lnTo>
                <a:lnTo>
                  <a:pt x="11435718" y="8649561"/>
                </a:lnTo>
                <a:lnTo>
                  <a:pt x="0" y="86495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965542">
            <a:off x="10121231" y="317973"/>
            <a:ext cx="2246399" cy="2246399"/>
          </a:xfrm>
          <a:custGeom>
            <a:avLst/>
            <a:gdLst/>
            <a:ahLst/>
            <a:cxnLst/>
            <a:rect l="l" t="t" r="r" b="b"/>
            <a:pathLst>
              <a:path w="3369599" h="3369599">
                <a:moveTo>
                  <a:pt x="0" y="0"/>
                </a:moveTo>
                <a:lnTo>
                  <a:pt x="3369599" y="0"/>
                </a:lnTo>
                <a:lnTo>
                  <a:pt x="3369599" y="3369599"/>
                </a:lnTo>
                <a:lnTo>
                  <a:pt x="0" y="33695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85800" y="280635"/>
            <a:ext cx="552514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HOME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33827" y="280635"/>
            <a:ext cx="552514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ABOUT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84791" y="280635"/>
            <a:ext cx="802723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CONTENT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85964" y="280635"/>
            <a:ext cx="913927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MESSAGE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60722" y="280635"/>
            <a:ext cx="1090402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softwareEngineer</a:t>
            </a:r>
            <a:endParaRPr lang="en-US" sz="1079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Freeform 17"/>
          <p:cNvSpPr/>
          <p:nvPr/>
        </p:nvSpPr>
        <p:spPr>
          <a:xfrm rot="-4760240">
            <a:off x="1041440" y="1013546"/>
            <a:ext cx="393748" cy="395185"/>
          </a:xfrm>
          <a:custGeom>
            <a:avLst/>
            <a:gdLst/>
            <a:ahLst/>
            <a:cxnLst/>
            <a:rect l="l" t="t" r="r" b="b"/>
            <a:pathLst>
              <a:path w="590622" h="592777">
                <a:moveTo>
                  <a:pt x="0" y="0"/>
                </a:moveTo>
                <a:lnTo>
                  <a:pt x="590622" y="0"/>
                </a:lnTo>
                <a:lnTo>
                  <a:pt x="590622" y="592778"/>
                </a:lnTo>
                <a:lnTo>
                  <a:pt x="0" y="5927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C2757A-CDFC-5AD8-614A-6B8E2E8BD2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9731" y="2123304"/>
            <a:ext cx="2933469" cy="25253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464B6F-A850-2209-F1E7-12D9B6DEC266}"/>
              </a:ext>
            </a:extLst>
          </p:cNvPr>
          <p:cNvSpPr txBox="1"/>
          <p:nvPr/>
        </p:nvSpPr>
        <p:spPr>
          <a:xfrm>
            <a:off x="3098800" y="1281468"/>
            <a:ext cx="6400800" cy="5436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933" b="1" dirty="0" err="1"/>
              <a:t>Creat</a:t>
            </a:r>
            <a:r>
              <a:rPr lang="en-US" sz="2933" b="1" dirty="0"/>
              <a:t> templates and static in project</a:t>
            </a:r>
            <a:endParaRPr lang="ar-YE" sz="2933" b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284BFA3-4AAE-6330-67BF-294C9CD038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89183" y="2906840"/>
            <a:ext cx="2989619" cy="71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55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54513" y="241231"/>
            <a:ext cx="351687" cy="203339"/>
          </a:xfrm>
          <a:custGeom>
            <a:avLst/>
            <a:gdLst/>
            <a:ahLst/>
            <a:cxnLst/>
            <a:rect l="l" t="t" r="r" b="b"/>
            <a:pathLst>
              <a:path w="527530" h="305008">
                <a:moveTo>
                  <a:pt x="0" y="0"/>
                </a:moveTo>
                <a:lnTo>
                  <a:pt x="527530" y="0"/>
                </a:lnTo>
                <a:lnTo>
                  <a:pt x="527530" y="305008"/>
                </a:lnTo>
                <a:lnTo>
                  <a:pt x="0" y="305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85800" y="685800"/>
            <a:ext cx="10820400" cy="54864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2CB1C4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6" name="Freeform 6"/>
          <p:cNvSpPr/>
          <p:nvPr/>
        </p:nvSpPr>
        <p:spPr>
          <a:xfrm rot="-10243619">
            <a:off x="427786" y="1621068"/>
            <a:ext cx="4434787" cy="4319313"/>
          </a:xfrm>
          <a:custGeom>
            <a:avLst/>
            <a:gdLst/>
            <a:ahLst/>
            <a:cxnLst/>
            <a:rect l="l" t="t" r="r" b="b"/>
            <a:pathLst>
              <a:path w="8045034" h="8045034">
                <a:moveTo>
                  <a:pt x="0" y="0"/>
                </a:moveTo>
                <a:lnTo>
                  <a:pt x="8045034" y="0"/>
                </a:lnTo>
                <a:lnTo>
                  <a:pt x="8045034" y="8045034"/>
                </a:lnTo>
                <a:lnTo>
                  <a:pt x="0" y="80450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707881" flipH="1">
            <a:off x="-1267512" y="4907837"/>
            <a:ext cx="5156682" cy="3900327"/>
          </a:xfrm>
          <a:custGeom>
            <a:avLst/>
            <a:gdLst/>
            <a:ahLst/>
            <a:cxnLst/>
            <a:rect l="l" t="t" r="r" b="b"/>
            <a:pathLst>
              <a:path w="7735023" h="5850490">
                <a:moveTo>
                  <a:pt x="7735023" y="0"/>
                </a:moveTo>
                <a:lnTo>
                  <a:pt x="0" y="0"/>
                </a:lnTo>
                <a:lnTo>
                  <a:pt x="0" y="5850490"/>
                </a:lnTo>
                <a:lnTo>
                  <a:pt x="7735023" y="5850490"/>
                </a:lnTo>
                <a:lnTo>
                  <a:pt x="773502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85800" y="280635"/>
            <a:ext cx="552514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HOME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33827" y="280635"/>
            <a:ext cx="552514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ABOUT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84791" y="280635"/>
            <a:ext cx="802723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CONTENT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85964" y="280635"/>
            <a:ext cx="913927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MESSAGE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60722" y="280635"/>
            <a:ext cx="1090402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softwareEngineer</a:t>
            </a:r>
            <a:endParaRPr lang="en-US" sz="1079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Freeform 17"/>
          <p:cNvSpPr/>
          <p:nvPr/>
        </p:nvSpPr>
        <p:spPr>
          <a:xfrm rot="-4760240">
            <a:off x="10784857" y="927544"/>
            <a:ext cx="393748" cy="395185"/>
          </a:xfrm>
          <a:custGeom>
            <a:avLst/>
            <a:gdLst/>
            <a:ahLst/>
            <a:cxnLst/>
            <a:rect l="l" t="t" r="r" b="b"/>
            <a:pathLst>
              <a:path w="590622" h="592777">
                <a:moveTo>
                  <a:pt x="0" y="0"/>
                </a:moveTo>
                <a:lnTo>
                  <a:pt x="590622" y="0"/>
                </a:lnTo>
                <a:lnTo>
                  <a:pt x="590622" y="592777"/>
                </a:lnTo>
                <a:lnTo>
                  <a:pt x="0" y="5927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351229" y="5924265"/>
            <a:ext cx="799791" cy="495870"/>
          </a:xfrm>
          <a:custGeom>
            <a:avLst/>
            <a:gdLst/>
            <a:ahLst/>
            <a:cxnLst/>
            <a:rect l="l" t="t" r="r" b="b"/>
            <a:pathLst>
              <a:path w="1199686" h="743805">
                <a:moveTo>
                  <a:pt x="0" y="0"/>
                </a:moveTo>
                <a:lnTo>
                  <a:pt x="1199686" y="0"/>
                </a:lnTo>
                <a:lnTo>
                  <a:pt x="1199686" y="743806"/>
                </a:lnTo>
                <a:lnTo>
                  <a:pt x="0" y="7438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559F2F-2E9B-53CE-3A87-842EF2EDE75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8796" y="2736619"/>
            <a:ext cx="5010849" cy="2356179"/>
          </a:xfrm>
          <a:prstGeom prst="rect">
            <a:avLst/>
          </a:prstGeom>
        </p:spPr>
      </p:pic>
      <p:pic>
        <p:nvPicPr>
          <p:cNvPr id="20" name="Picture 6" descr="What is ETL? | Datafloq">
            <a:extLst>
              <a:ext uri="{FF2B5EF4-FFF2-40B4-BE49-F238E27FC236}">
                <a16:creationId xmlns:a16="http://schemas.microsoft.com/office/drawing/2014/main" id="{C27C8DEC-A22F-E892-3FDD-B6C3588D6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65" y="2087449"/>
            <a:ext cx="3693693" cy="338655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A998EA-5B1D-2CA5-5FE7-90DDEA4990BF}"/>
              </a:ext>
            </a:extLst>
          </p:cNvPr>
          <p:cNvSpPr txBox="1"/>
          <p:nvPr/>
        </p:nvSpPr>
        <p:spPr>
          <a:xfrm>
            <a:off x="5524500" y="1736111"/>
            <a:ext cx="5638800" cy="7487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133" dirty="0"/>
              <a:t>Include templates files inside the main settings.py</a:t>
            </a:r>
            <a:endParaRPr lang="ar-YE" sz="2133" dirty="0"/>
          </a:p>
        </p:txBody>
      </p:sp>
    </p:spTree>
    <p:extLst>
      <p:ext uri="{BB962C8B-B14F-4D97-AF65-F5344CB8AC3E}">
        <p14:creationId xmlns:p14="http://schemas.microsoft.com/office/powerpoint/2010/main" val="322399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54513" y="241231"/>
            <a:ext cx="351687" cy="203339"/>
          </a:xfrm>
          <a:custGeom>
            <a:avLst/>
            <a:gdLst/>
            <a:ahLst/>
            <a:cxnLst/>
            <a:rect l="l" t="t" r="r" b="b"/>
            <a:pathLst>
              <a:path w="527530" h="305008">
                <a:moveTo>
                  <a:pt x="0" y="0"/>
                </a:moveTo>
                <a:lnTo>
                  <a:pt x="527530" y="0"/>
                </a:lnTo>
                <a:lnTo>
                  <a:pt x="527530" y="305008"/>
                </a:lnTo>
                <a:lnTo>
                  <a:pt x="0" y="305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762812">
            <a:off x="6321527" y="1177705"/>
            <a:ext cx="4173022" cy="4173022"/>
          </a:xfrm>
          <a:custGeom>
            <a:avLst/>
            <a:gdLst/>
            <a:ahLst/>
            <a:cxnLst/>
            <a:rect l="l" t="t" r="r" b="b"/>
            <a:pathLst>
              <a:path w="6259533" h="6259533">
                <a:moveTo>
                  <a:pt x="0" y="0"/>
                </a:moveTo>
                <a:lnTo>
                  <a:pt x="6259533" y="0"/>
                </a:lnTo>
                <a:lnTo>
                  <a:pt x="6259533" y="6259532"/>
                </a:lnTo>
                <a:lnTo>
                  <a:pt x="0" y="62595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685800" y="685800"/>
            <a:ext cx="10820400" cy="5486400"/>
            <a:chOff x="0" y="0"/>
            <a:chExt cx="4274726" cy="21674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2CB1C4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1" name="Freeform 11"/>
          <p:cNvSpPr/>
          <p:nvPr/>
        </p:nvSpPr>
        <p:spPr>
          <a:xfrm rot="4588309">
            <a:off x="5516171" y="5254834"/>
            <a:ext cx="1159659" cy="1159659"/>
          </a:xfrm>
          <a:custGeom>
            <a:avLst/>
            <a:gdLst/>
            <a:ahLst/>
            <a:cxnLst/>
            <a:rect l="l" t="t" r="r" b="b"/>
            <a:pathLst>
              <a:path w="1739488" h="1739488">
                <a:moveTo>
                  <a:pt x="0" y="0"/>
                </a:moveTo>
                <a:lnTo>
                  <a:pt x="1739488" y="0"/>
                </a:lnTo>
                <a:lnTo>
                  <a:pt x="1739488" y="1739488"/>
                </a:lnTo>
                <a:lnTo>
                  <a:pt x="0" y="17394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737452">
            <a:off x="8901684" y="-953791"/>
            <a:ext cx="4127182" cy="3504353"/>
          </a:xfrm>
          <a:custGeom>
            <a:avLst/>
            <a:gdLst/>
            <a:ahLst/>
            <a:cxnLst/>
            <a:rect l="l" t="t" r="r" b="b"/>
            <a:pathLst>
              <a:path w="6190773" h="5256529">
                <a:moveTo>
                  <a:pt x="0" y="0"/>
                </a:moveTo>
                <a:lnTo>
                  <a:pt x="6190773" y="0"/>
                </a:lnTo>
                <a:lnTo>
                  <a:pt x="6190773" y="5256529"/>
                </a:lnTo>
                <a:lnTo>
                  <a:pt x="0" y="52565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4760240">
            <a:off x="1041440" y="1013546"/>
            <a:ext cx="393748" cy="395185"/>
          </a:xfrm>
          <a:custGeom>
            <a:avLst/>
            <a:gdLst/>
            <a:ahLst/>
            <a:cxnLst/>
            <a:rect l="l" t="t" r="r" b="b"/>
            <a:pathLst>
              <a:path w="590622" h="592777">
                <a:moveTo>
                  <a:pt x="0" y="0"/>
                </a:moveTo>
                <a:lnTo>
                  <a:pt x="590622" y="0"/>
                </a:lnTo>
                <a:lnTo>
                  <a:pt x="590622" y="592778"/>
                </a:lnTo>
                <a:lnTo>
                  <a:pt x="0" y="5927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47302" y="5924265"/>
            <a:ext cx="799791" cy="495870"/>
          </a:xfrm>
          <a:custGeom>
            <a:avLst/>
            <a:gdLst/>
            <a:ahLst/>
            <a:cxnLst/>
            <a:rect l="l" t="t" r="r" b="b"/>
            <a:pathLst>
              <a:path w="1199686" h="743805">
                <a:moveTo>
                  <a:pt x="0" y="0"/>
                </a:moveTo>
                <a:lnTo>
                  <a:pt x="1199686" y="0"/>
                </a:lnTo>
                <a:lnTo>
                  <a:pt x="1199686" y="743806"/>
                </a:lnTo>
                <a:lnTo>
                  <a:pt x="0" y="7438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85800" y="280635"/>
            <a:ext cx="552514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HOME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33827" y="280635"/>
            <a:ext cx="552514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ABOUT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84791" y="280635"/>
            <a:ext cx="802723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CONTENT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485964" y="280635"/>
            <a:ext cx="913927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MESSAGE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60722" y="280635"/>
            <a:ext cx="1090402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softwareEngineer</a:t>
            </a:r>
            <a:endParaRPr lang="en-US" sz="1079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47302" y="1905696"/>
            <a:ext cx="5451909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30"/>
              </a:lnSpc>
            </a:pPr>
            <a:r>
              <a:rPr lang="en-US" sz="5334" dirty="0"/>
              <a:t>DB before use </a:t>
            </a:r>
            <a:r>
              <a:rPr lang="en-US" sz="5334" dirty="0" err="1"/>
              <a:t>postgreSQL</a:t>
            </a:r>
            <a:endParaRPr lang="ar-YE" sz="5334" dirty="0"/>
          </a:p>
          <a:p>
            <a:pPr>
              <a:lnSpc>
                <a:spcPts val="4530"/>
              </a:lnSpc>
            </a:pPr>
            <a:endParaRPr lang="en-US" sz="4872" b="1" dirty="0">
              <a:solidFill>
                <a:srgbClr val="3B3B3C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2" name="Freeform 22"/>
          <p:cNvSpPr/>
          <p:nvPr/>
        </p:nvSpPr>
        <p:spPr>
          <a:xfrm rot="3273802">
            <a:off x="10375458" y="5019589"/>
            <a:ext cx="1179635" cy="1630148"/>
          </a:xfrm>
          <a:custGeom>
            <a:avLst/>
            <a:gdLst/>
            <a:ahLst/>
            <a:cxnLst/>
            <a:rect l="l" t="t" r="r" b="b"/>
            <a:pathLst>
              <a:path w="1769452" h="2445222">
                <a:moveTo>
                  <a:pt x="0" y="0"/>
                </a:moveTo>
                <a:lnTo>
                  <a:pt x="1769451" y="0"/>
                </a:lnTo>
                <a:lnTo>
                  <a:pt x="1769451" y="2445222"/>
                </a:lnTo>
                <a:lnTo>
                  <a:pt x="0" y="244522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AFE1400-7084-2C9B-5C4E-CA890F77E48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40953" y="3544329"/>
            <a:ext cx="4293199" cy="1257475"/>
          </a:xfrm>
          <a:prstGeom prst="rect">
            <a:avLst/>
          </a:prstGeom>
        </p:spPr>
      </p:pic>
      <p:pic>
        <p:nvPicPr>
          <p:cNvPr id="23" name="Picture 6" descr="What is ETL? | Datafloq">
            <a:extLst>
              <a:ext uri="{FF2B5EF4-FFF2-40B4-BE49-F238E27FC236}">
                <a16:creationId xmlns:a16="http://schemas.microsoft.com/office/drawing/2014/main" id="{7CAD80B0-1F62-F099-3B27-3D358928A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151" y="3293956"/>
            <a:ext cx="3357187" cy="307802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What is ETL? | Datafloq">
            <a:extLst>
              <a:ext uri="{FF2B5EF4-FFF2-40B4-BE49-F238E27FC236}">
                <a16:creationId xmlns:a16="http://schemas.microsoft.com/office/drawing/2014/main" id="{C15EEDCA-79D0-7D21-E734-04201E596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444" y="1706389"/>
            <a:ext cx="3357187" cy="307802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454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54513" y="241231"/>
            <a:ext cx="351687" cy="203339"/>
          </a:xfrm>
          <a:custGeom>
            <a:avLst/>
            <a:gdLst/>
            <a:ahLst/>
            <a:cxnLst/>
            <a:rect l="l" t="t" r="r" b="b"/>
            <a:pathLst>
              <a:path w="527530" h="305008">
                <a:moveTo>
                  <a:pt x="0" y="0"/>
                </a:moveTo>
                <a:lnTo>
                  <a:pt x="527530" y="0"/>
                </a:lnTo>
                <a:lnTo>
                  <a:pt x="527530" y="305008"/>
                </a:lnTo>
                <a:lnTo>
                  <a:pt x="0" y="305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85800" y="685800"/>
            <a:ext cx="10820400" cy="54864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2CB1C4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8" name="Freeform 8"/>
          <p:cNvSpPr/>
          <p:nvPr/>
        </p:nvSpPr>
        <p:spPr>
          <a:xfrm rot="-4588879">
            <a:off x="544778" y="3008456"/>
            <a:ext cx="3083127" cy="3810607"/>
          </a:xfrm>
          <a:custGeom>
            <a:avLst/>
            <a:gdLst/>
            <a:ahLst/>
            <a:cxnLst/>
            <a:rect l="l" t="t" r="r" b="b"/>
            <a:pathLst>
              <a:path w="4624691" h="5715911">
                <a:moveTo>
                  <a:pt x="0" y="0"/>
                </a:moveTo>
                <a:lnTo>
                  <a:pt x="4624691" y="0"/>
                </a:lnTo>
                <a:lnTo>
                  <a:pt x="4624691" y="5715911"/>
                </a:lnTo>
                <a:lnTo>
                  <a:pt x="0" y="57159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44314" y="2616200"/>
            <a:ext cx="3162486" cy="35560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4760240">
            <a:off x="10784857" y="927544"/>
            <a:ext cx="393748" cy="395185"/>
          </a:xfrm>
          <a:custGeom>
            <a:avLst/>
            <a:gdLst/>
            <a:ahLst/>
            <a:cxnLst/>
            <a:rect l="l" t="t" r="r" b="b"/>
            <a:pathLst>
              <a:path w="590622" h="592777">
                <a:moveTo>
                  <a:pt x="0" y="0"/>
                </a:moveTo>
                <a:lnTo>
                  <a:pt x="590622" y="0"/>
                </a:lnTo>
                <a:lnTo>
                  <a:pt x="590622" y="592777"/>
                </a:lnTo>
                <a:lnTo>
                  <a:pt x="0" y="5927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351229" y="5924265"/>
            <a:ext cx="799791" cy="495870"/>
          </a:xfrm>
          <a:custGeom>
            <a:avLst/>
            <a:gdLst/>
            <a:ahLst/>
            <a:cxnLst/>
            <a:rect l="l" t="t" r="r" b="b"/>
            <a:pathLst>
              <a:path w="1199686" h="743805">
                <a:moveTo>
                  <a:pt x="0" y="0"/>
                </a:moveTo>
                <a:lnTo>
                  <a:pt x="1199686" y="0"/>
                </a:lnTo>
                <a:lnTo>
                  <a:pt x="1199686" y="743806"/>
                </a:lnTo>
                <a:lnTo>
                  <a:pt x="0" y="7438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685800" y="280635"/>
            <a:ext cx="552514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HOME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33827" y="280635"/>
            <a:ext cx="552514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ABOUT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84791" y="280635"/>
            <a:ext cx="802723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CONTENT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485964" y="280635"/>
            <a:ext cx="913927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MESSAGE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2472565-6291-FC18-2CD8-FB79957632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47839" y="4281479"/>
            <a:ext cx="6052013" cy="1641291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9660722" y="280635"/>
            <a:ext cx="1090402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softwareEngineer</a:t>
            </a:r>
            <a:endParaRPr lang="en-US" sz="1079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DBF61AB-CE1A-45FC-5062-71855FB348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71300" y="1125136"/>
            <a:ext cx="5997757" cy="3115891"/>
          </a:xfrm>
          <a:prstGeom prst="rect">
            <a:avLst/>
          </a:prstGeom>
        </p:spPr>
      </p:pic>
      <p:pic>
        <p:nvPicPr>
          <p:cNvPr id="27" name="Picture 6" descr="What is ETL? | Datafloq">
            <a:extLst>
              <a:ext uri="{FF2B5EF4-FFF2-40B4-BE49-F238E27FC236}">
                <a16:creationId xmlns:a16="http://schemas.microsoft.com/office/drawing/2014/main" id="{D255764E-5F15-8DC0-EE03-262D66B8E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15" y="3512120"/>
            <a:ext cx="1924162" cy="176416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9F7D5C6-ACBE-ABA7-FA92-95C9F74D14C1}"/>
              </a:ext>
            </a:extLst>
          </p:cNvPr>
          <p:cNvSpPr txBox="1"/>
          <p:nvPr/>
        </p:nvSpPr>
        <p:spPr>
          <a:xfrm>
            <a:off x="127067" y="726538"/>
            <a:ext cx="5318170" cy="7487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ar-YE" sz="2133" b="1" dirty="0"/>
              <a:t>جدول المعلمين مع استخدام قاعدة </a:t>
            </a:r>
            <a:r>
              <a:rPr lang="en-US" sz="2133" b="1" dirty="0">
                <a:solidFill>
                  <a:srgbClr val="3B3B3C"/>
                </a:solidFill>
                <a:latin typeface="Poppins Bold" panose="020B0604020202020204" charset="0"/>
                <a:ea typeface="Poppins Bold" panose="020B0604020202020204" charset="0"/>
                <a:cs typeface="Poppins Bold" panose="020B0604020202020204" charset="0"/>
              </a:rPr>
              <a:t>PostgreSQL</a:t>
            </a:r>
            <a:endParaRPr lang="ar-YE" sz="2133" b="1" dirty="0"/>
          </a:p>
          <a:p>
            <a:pPr algn="r" rtl="1"/>
            <a:endParaRPr lang="ar-YE" sz="2133" b="1" dirty="0"/>
          </a:p>
        </p:txBody>
      </p:sp>
    </p:spTree>
    <p:extLst>
      <p:ext uri="{BB962C8B-B14F-4D97-AF65-F5344CB8AC3E}">
        <p14:creationId xmlns:p14="http://schemas.microsoft.com/office/powerpoint/2010/main" val="216148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54513" y="241231"/>
            <a:ext cx="351687" cy="203339"/>
          </a:xfrm>
          <a:custGeom>
            <a:avLst/>
            <a:gdLst/>
            <a:ahLst/>
            <a:cxnLst/>
            <a:rect l="l" t="t" r="r" b="b"/>
            <a:pathLst>
              <a:path w="527530" h="305008">
                <a:moveTo>
                  <a:pt x="0" y="0"/>
                </a:moveTo>
                <a:lnTo>
                  <a:pt x="527530" y="0"/>
                </a:lnTo>
                <a:lnTo>
                  <a:pt x="527530" y="305008"/>
                </a:lnTo>
                <a:lnTo>
                  <a:pt x="0" y="305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85800" y="685800"/>
            <a:ext cx="10820400" cy="54864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2CB1C4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8" name="Freeform 8"/>
          <p:cNvSpPr/>
          <p:nvPr/>
        </p:nvSpPr>
        <p:spPr>
          <a:xfrm rot="-4588879">
            <a:off x="544778" y="3008456"/>
            <a:ext cx="3083127" cy="3810607"/>
          </a:xfrm>
          <a:custGeom>
            <a:avLst/>
            <a:gdLst/>
            <a:ahLst/>
            <a:cxnLst/>
            <a:rect l="l" t="t" r="r" b="b"/>
            <a:pathLst>
              <a:path w="4624691" h="5715911">
                <a:moveTo>
                  <a:pt x="0" y="0"/>
                </a:moveTo>
                <a:lnTo>
                  <a:pt x="4624691" y="0"/>
                </a:lnTo>
                <a:lnTo>
                  <a:pt x="4624691" y="5715911"/>
                </a:lnTo>
                <a:lnTo>
                  <a:pt x="0" y="57159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44314" y="2616200"/>
            <a:ext cx="3162486" cy="35560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4760240">
            <a:off x="10784857" y="927544"/>
            <a:ext cx="393748" cy="395185"/>
          </a:xfrm>
          <a:custGeom>
            <a:avLst/>
            <a:gdLst/>
            <a:ahLst/>
            <a:cxnLst/>
            <a:rect l="l" t="t" r="r" b="b"/>
            <a:pathLst>
              <a:path w="590622" h="592777">
                <a:moveTo>
                  <a:pt x="0" y="0"/>
                </a:moveTo>
                <a:lnTo>
                  <a:pt x="590622" y="0"/>
                </a:lnTo>
                <a:lnTo>
                  <a:pt x="590622" y="592777"/>
                </a:lnTo>
                <a:lnTo>
                  <a:pt x="0" y="5927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685800" y="280635"/>
            <a:ext cx="552514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HOME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33827" y="280635"/>
            <a:ext cx="552514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ABOUT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84791" y="280635"/>
            <a:ext cx="802723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CONTENT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485964" y="280635"/>
            <a:ext cx="913927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MESSAGE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60722" y="280635"/>
            <a:ext cx="1090402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softwareEngineer</a:t>
            </a:r>
            <a:endParaRPr lang="en-US" sz="1079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124B8F-EA85-702C-0966-47722F7E18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65473" y="787400"/>
            <a:ext cx="4283555" cy="32262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E2BA0B7-2428-5D54-D3B1-DFBD47C827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0477" y="2880111"/>
            <a:ext cx="5434201" cy="3292089"/>
          </a:xfrm>
          <a:prstGeom prst="rect">
            <a:avLst/>
          </a:prstGeom>
        </p:spPr>
      </p:pic>
      <p:pic>
        <p:nvPicPr>
          <p:cNvPr id="21" name="Picture 6" descr="What is ETL? | Datafloq">
            <a:extLst>
              <a:ext uri="{FF2B5EF4-FFF2-40B4-BE49-F238E27FC236}">
                <a16:creationId xmlns:a16="http://schemas.microsoft.com/office/drawing/2014/main" id="{AC3DCB46-990F-5826-AF3A-C67B68CD7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" y="3319540"/>
            <a:ext cx="2323589" cy="213037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 13"/>
          <p:cNvSpPr/>
          <p:nvPr/>
        </p:nvSpPr>
        <p:spPr>
          <a:xfrm>
            <a:off x="10351229" y="5924265"/>
            <a:ext cx="799791" cy="495870"/>
          </a:xfrm>
          <a:custGeom>
            <a:avLst/>
            <a:gdLst/>
            <a:ahLst/>
            <a:cxnLst/>
            <a:rect l="l" t="t" r="r" b="b"/>
            <a:pathLst>
              <a:path w="1199686" h="743805">
                <a:moveTo>
                  <a:pt x="0" y="0"/>
                </a:moveTo>
                <a:lnTo>
                  <a:pt x="1199686" y="0"/>
                </a:lnTo>
                <a:lnTo>
                  <a:pt x="1199686" y="743806"/>
                </a:lnTo>
                <a:lnTo>
                  <a:pt x="0" y="74380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2A765F-C6BC-6E3D-D61B-CFA4B4D3644A}"/>
              </a:ext>
            </a:extLst>
          </p:cNvPr>
          <p:cNvSpPr txBox="1"/>
          <p:nvPr/>
        </p:nvSpPr>
        <p:spPr>
          <a:xfrm>
            <a:off x="415832" y="719815"/>
            <a:ext cx="4095090" cy="9131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ar-YE" sz="2667" dirty="0"/>
              <a:t>إضافة المعلمين عن طريق الواجهة المخصصة من </a:t>
            </a:r>
            <a:r>
              <a:rPr lang="en-US" sz="2667" dirty="0"/>
              <a:t> DJANGO </a:t>
            </a:r>
            <a:endParaRPr lang="ar-YE" sz="2667" dirty="0"/>
          </a:p>
        </p:txBody>
      </p:sp>
    </p:spTree>
    <p:extLst>
      <p:ext uri="{BB962C8B-B14F-4D97-AF65-F5344CB8AC3E}">
        <p14:creationId xmlns:p14="http://schemas.microsoft.com/office/powerpoint/2010/main" val="304573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54513" y="241231"/>
            <a:ext cx="351687" cy="203339"/>
          </a:xfrm>
          <a:custGeom>
            <a:avLst/>
            <a:gdLst/>
            <a:ahLst/>
            <a:cxnLst/>
            <a:rect l="l" t="t" r="r" b="b"/>
            <a:pathLst>
              <a:path w="527530" h="305008">
                <a:moveTo>
                  <a:pt x="0" y="0"/>
                </a:moveTo>
                <a:lnTo>
                  <a:pt x="527530" y="0"/>
                </a:lnTo>
                <a:lnTo>
                  <a:pt x="527530" y="305008"/>
                </a:lnTo>
                <a:lnTo>
                  <a:pt x="0" y="305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85800" y="685800"/>
            <a:ext cx="10820400" cy="54864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2CB1C4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8" name="Freeform 8"/>
          <p:cNvSpPr/>
          <p:nvPr/>
        </p:nvSpPr>
        <p:spPr>
          <a:xfrm rot="-4588879">
            <a:off x="614599" y="3097052"/>
            <a:ext cx="2349300" cy="4245295"/>
          </a:xfrm>
          <a:custGeom>
            <a:avLst/>
            <a:gdLst/>
            <a:ahLst/>
            <a:cxnLst/>
            <a:rect l="l" t="t" r="r" b="b"/>
            <a:pathLst>
              <a:path w="4624691" h="5715911">
                <a:moveTo>
                  <a:pt x="0" y="0"/>
                </a:moveTo>
                <a:lnTo>
                  <a:pt x="4624691" y="0"/>
                </a:lnTo>
                <a:lnTo>
                  <a:pt x="4624691" y="5715911"/>
                </a:lnTo>
                <a:lnTo>
                  <a:pt x="0" y="57159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44314" y="3310907"/>
            <a:ext cx="3162486" cy="2861293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4760240">
            <a:off x="10784857" y="927544"/>
            <a:ext cx="393748" cy="395185"/>
          </a:xfrm>
          <a:custGeom>
            <a:avLst/>
            <a:gdLst/>
            <a:ahLst/>
            <a:cxnLst/>
            <a:rect l="l" t="t" r="r" b="b"/>
            <a:pathLst>
              <a:path w="590622" h="592777">
                <a:moveTo>
                  <a:pt x="0" y="0"/>
                </a:moveTo>
                <a:lnTo>
                  <a:pt x="590622" y="0"/>
                </a:lnTo>
                <a:lnTo>
                  <a:pt x="590622" y="592777"/>
                </a:lnTo>
                <a:lnTo>
                  <a:pt x="0" y="5927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685800" y="280635"/>
            <a:ext cx="552514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HOME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33827" y="280635"/>
            <a:ext cx="552514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ABOUT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84791" y="280635"/>
            <a:ext cx="802723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CONTENT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485964" y="280635"/>
            <a:ext cx="913927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MESSAGE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60722" y="280635"/>
            <a:ext cx="1090402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softwareEngineer</a:t>
            </a:r>
            <a:endParaRPr lang="en-US" sz="1079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31FE68-92B9-49C1-2DD4-7968C58A83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1532" y="685800"/>
            <a:ext cx="6699697" cy="327116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7D7C9D7-78DC-9D23-34A7-A1DACAD672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29200" y="2760803"/>
            <a:ext cx="6357088" cy="3411397"/>
          </a:xfrm>
          <a:prstGeom prst="rect">
            <a:avLst/>
          </a:prstGeom>
        </p:spPr>
      </p:pic>
      <p:sp>
        <p:nvSpPr>
          <p:cNvPr id="13" name="Freeform 13"/>
          <p:cNvSpPr/>
          <p:nvPr/>
        </p:nvSpPr>
        <p:spPr>
          <a:xfrm>
            <a:off x="10351229" y="5924265"/>
            <a:ext cx="799791" cy="495870"/>
          </a:xfrm>
          <a:custGeom>
            <a:avLst/>
            <a:gdLst/>
            <a:ahLst/>
            <a:cxnLst/>
            <a:rect l="l" t="t" r="r" b="b"/>
            <a:pathLst>
              <a:path w="1199686" h="743805">
                <a:moveTo>
                  <a:pt x="0" y="0"/>
                </a:moveTo>
                <a:lnTo>
                  <a:pt x="1199686" y="0"/>
                </a:lnTo>
                <a:lnTo>
                  <a:pt x="1199686" y="743806"/>
                </a:lnTo>
                <a:lnTo>
                  <a:pt x="0" y="7438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pic>
        <p:nvPicPr>
          <p:cNvPr id="25" name="Picture 6" descr="What is ETL? | Datafloq">
            <a:extLst>
              <a:ext uri="{FF2B5EF4-FFF2-40B4-BE49-F238E27FC236}">
                <a16:creationId xmlns:a16="http://schemas.microsoft.com/office/drawing/2014/main" id="{F760588F-5DF5-B5DD-83D6-F144CA8AF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187" y="3803880"/>
            <a:ext cx="2045429" cy="187534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F112CD1-99DD-052C-ABB2-A3CC46888A2D}"/>
              </a:ext>
            </a:extLst>
          </p:cNvPr>
          <p:cNvSpPr txBox="1"/>
          <p:nvPr/>
        </p:nvSpPr>
        <p:spPr>
          <a:xfrm>
            <a:off x="685800" y="2382919"/>
            <a:ext cx="4343400" cy="7487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YE" sz="2133" b="1" dirty="0"/>
              <a:t>بعد إضافة البيانات + ايضًا طريقة إظهار</a:t>
            </a:r>
          </a:p>
          <a:p>
            <a:r>
              <a:rPr lang="ar-YE" sz="2133" b="1" dirty="0"/>
              <a:t>الاستعلامات عن طريق قاعدة البيانات </a:t>
            </a:r>
          </a:p>
        </p:txBody>
      </p:sp>
    </p:spTree>
    <p:extLst>
      <p:ext uri="{BB962C8B-B14F-4D97-AF65-F5344CB8AC3E}">
        <p14:creationId xmlns:p14="http://schemas.microsoft.com/office/powerpoint/2010/main" val="1668513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54513" y="241231"/>
            <a:ext cx="351687" cy="203339"/>
          </a:xfrm>
          <a:custGeom>
            <a:avLst/>
            <a:gdLst/>
            <a:ahLst/>
            <a:cxnLst/>
            <a:rect l="l" t="t" r="r" b="b"/>
            <a:pathLst>
              <a:path w="527530" h="305008">
                <a:moveTo>
                  <a:pt x="0" y="0"/>
                </a:moveTo>
                <a:lnTo>
                  <a:pt x="527530" y="0"/>
                </a:lnTo>
                <a:lnTo>
                  <a:pt x="527530" y="305008"/>
                </a:lnTo>
                <a:lnTo>
                  <a:pt x="0" y="305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85800" y="685800"/>
            <a:ext cx="10820400" cy="54864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2CB1C4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8" name="Freeform 8"/>
          <p:cNvSpPr/>
          <p:nvPr/>
        </p:nvSpPr>
        <p:spPr>
          <a:xfrm rot="-4588879">
            <a:off x="544778" y="3008456"/>
            <a:ext cx="3083127" cy="3810607"/>
          </a:xfrm>
          <a:custGeom>
            <a:avLst/>
            <a:gdLst/>
            <a:ahLst/>
            <a:cxnLst/>
            <a:rect l="l" t="t" r="r" b="b"/>
            <a:pathLst>
              <a:path w="4624691" h="5715911">
                <a:moveTo>
                  <a:pt x="0" y="0"/>
                </a:moveTo>
                <a:lnTo>
                  <a:pt x="4624691" y="0"/>
                </a:lnTo>
                <a:lnTo>
                  <a:pt x="4624691" y="5715911"/>
                </a:lnTo>
                <a:lnTo>
                  <a:pt x="0" y="57159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44314" y="2616200"/>
            <a:ext cx="3162486" cy="35560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4760240">
            <a:off x="10784857" y="927544"/>
            <a:ext cx="393748" cy="395185"/>
          </a:xfrm>
          <a:custGeom>
            <a:avLst/>
            <a:gdLst/>
            <a:ahLst/>
            <a:cxnLst/>
            <a:rect l="l" t="t" r="r" b="b"/>
            <a:pathLst>
              <a:path w="590622" h="592777">
                <a:moveTo>
                  <a:pt x="0" y="0"/>
                </a:moveTo>
                <a:lnTo>
                  <a:pt x="590622" y="0"/>
                </a:lnTo>
                <a:lnTo>
                  <a:pt x="590622" y="592777"/>
                </a:lnTo>
                <a:lnTo>
                  <a:pt x="0" y="5927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685800" y="280635"/>
            <a:ext cx="552514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HOME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33827" y="280635"/>
            <a:ext cx="552514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ABOUT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84791" y="280635"/>
            <a:ext cx="802723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CONTENT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485964" y="280635"/>
            <a:ext cx="913927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MESSAGE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60722" y="280635"/>
            <a:ext cx="1090402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softwareEngineer</a:t>
            </a:r>
            <a:endParaRPr lang="en-US" sz="1079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0351229" y="5924265"/>
            <a:ext cx="799791" cy="495870"/>
          </a:xfrm>
          <a:custGeom>
            <a:avLst/>
            <a:gdLst/>
            <a:ahLst/>
            <a:cxnLst/>
            <a:rect l="l" t="t" r="r" b="b"/>
            <a:pathLst>
              <a:path w="1199686" h="743805">
                <a:moveTo>
                  <a:pt x="0" y="0"/>
                </a:moveTo>
                <a:lnTo>
                  <a:pt x="1199686" y="0"/>
                </a:lnTo>
                <a:lnTo>
                  <a:pt x="1199686" y="743806"/>
                </a:lnTo>
                <a:lnTo>
                  <a:pt x="0" y="7438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20" name="Picture 6" descr="What is ETL? | Datafloq">
            <a:extLst>
              <a:ext uri="{FF2B5EF4-FFF2-40B4-BE49-F238E27FC236}">
                <a16:creationId xmlns:a16="http://schemas.microsoft.com/office/drawing/2014/main" id="{725E7074-B580-7049-2AC8-5BF97E7FF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44" y="3124200"/>
            <a:ext cx="2615194" cy="239773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1C3B4D1-9D94-D3E8-7AF5-878B33B599B3}"/>
              </a:ext>
            </a:extLst>
          </p:cNvPr>
          <p:cNvSpPr txBox="1"/>
          <p:nvPr/>
        </p:nvSpPr>
        <p:spPr>
          <a:xfrm>
            <a:off x="1117600" y="787400"/>
            <a:ext cx="71628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YE" sz="2400" b="1" dirty="0"/>
              <a:t>الجدول بعد تحديد شرط إذا رقم الهاتف الأخير هو 7 غير اللون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8059A2-F539-9469-62EC-A18416683A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93098" y="1923335"/>
            <a:ext cx="6664250" cy="357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799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54513" y="241231"/>
            <a:ext cx="351687" cy="203339"/>
          </a:xfrm>
          <a:custGeom>
            <a:avLst/>
            <a:gdLst/>
            <a:ahLst/>
            <a:cxnLst/>
            <a:rect l="l" t="t" r="r" b="b"/>
            <a:pathLst>
              <a:path w="527530" h="305008">
                <a:moveTo>
                  <a:pt x="0" y="0"/>
                </a:moveTo>
                <a:lnTo>
                  <a:pt x="527530" y="0"/>
                </a:lnTo>
                <a:lnTo>
                  <a:pt x="527530" y="305008"/>
                </a:lnTo>
                <a:lnTo>
                  <a:pt x="0" y="305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85800" y="685800"/>
            <a:ext cx="10820400" cy="54864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2CB1C4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8" name="Freeform 8"/>
          <p:cNvSpPr/>
          <p:nvPr/>
        </p:nvSpPr>
        <p:spPr>
          <a:xfrm rot="-4588879">
            <a:off x="544778" y="3008456"/>
            <a:ext cx="3083127" cy="3810607"/>
          </a:xfrm>
          <a:custGeom>
            <a:avLst/>
            <a:gdLst/>
            <a:ahLst/>
            <a:cxnLst/>
            <a:rect l="l" t="t" r="r" b="b"/>
            <a:pathLst>
              <a:path w="4624691" h="5715911">
                <a:moveTo>
                  <a:pt x="0" y="0"/>
                </a:moveTo>
                <a:lnTo>
                  <a:pt x="4624691" y="0"/>
                </a:lnTo>
                <a:lnTo>
                  <a:pt x="4624691" y="5715911"/>
                </a:lnTo>
                <a:lnTo>
                  <a:pt x="0" y="57159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44314" y="2616200"/>
            <a:ext cx="3162486" cy="35560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4760240">
            <a:off x="10784857" y="927544"/>
            <a:ext cx="393748" cy="395185"/>
          </a:xfrm>
          <a:custGeom>
            <a:avLst/>
            <a:gdLst/>
            <a:ahLst/>
            <a:cxnLst/>
            <a:rect l="l" t="t" r="r" b="b"/>
            <a:pathLst>
              <a:path w="590622" h="592777">
                <a:moveTo>
                  <a:pt x="0" y="0"/>
                </a:moveTo>
                <a:lnTo>
                  <a:pt x="590622" y="0"/>
                </a:lnTo>
                <a:lnTo>
                  <a:pt x="590622" y="592777"/>
                </a:lnTo>
                <a:lnTo>
                  <a:pt x="0" y="5927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685800" y="280635"/>
            <a:ext cx="552514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HOME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33827" y="280635"/>
            <a:ext cx="552514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ABOUT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84791" y="280635"/>
            <a:ext cx="802723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CONTENT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485964" y="280635"/>
            <a:ext cx="913927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MESSAGE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60722" y="280635"/>
            <a:ext cx="1090402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softwareEngineer</a:t>
            </a:r>
            <a:endParaRPr lang="en-US" sz="1079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0351229" y="5924265"/>
            <a:ext cx="799791" cy="495870"/>
          </a:xfrm>
          <a:custGeom>
            <a:avLst/>
            <a:gdLst/>
            <a:ahLst/>
            <a:cxnLst/>
            <a:rect l="l" t="t" r="r" b="b"/>
            <a:pathLst>
              <a:path w="1199686" h="743805">
                <a:moveTo>
                  <a:pt x="0" y="0"/>
                </a:moveTo>
                <a:lnTo>
                  <a:pt x="1199686" y="0"/>
                </a:lnTo>
                <a:lnTo>
                  <a:pt x="1199686" y="743806"/>
                </a:lnTo>
                <a:lnTo>
                  <a:pt x="0" y="7438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20" name="Picture 6" descr="What is ETL? | Datafloq">
            <a:extLst>
              <a:ext uri="{FF2B5EF4-FFF2-40B4-BE49-F238E27FC236}">
                <a16:creationId xmlns:a16="http://schemas.microsoft.com/office/drawing/2014/main" id="{725E7074-B580-7049-2AC8-5BF97E7FF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44" y="3124200"/>
            <a:ext cx="2615194" cy="239773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1C3B4D1-9D94-D3E8-7AF5-878B33B599B3}"/>
              </a:ext>
            </a:extLst>
          </p:cNvPr>
          <p:cNvSpPr txBox="1"/>
          <p:nvPr/>
        </p:nvSpPr>
        <p:spPr>
          <a:xfrm>
            <a:off x="1117600" y="787400"/>
            <a:ext cx="71628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YE" sz="2400" b="1" dirty="0"/>
              <a:t>حسب المعدل يتغير اللون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9D55BA0-B843-288B-F2B2-6A4C72470BF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70654" y="1915370"/>
            <a:ext cx="6680366" cy="348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29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54513" y="241231"/>
            <a:ext cx="351687" cy="203339"/>
          </a:xfrm>
          <a:custGeom>
            <a:avLst/>
            <a:gdLst/>
            <a:ahLst/>
            <a:cxnLst/>
            <a:rect l="l" t="t" r="r" b="b"/>
            <a:pathLst>
              <a:path w="527530" h="305008">
                <a:moveTo>
                  <a:pt x="0" y="0"/>
                </a:moveTo>
                <a:lnTo>
                  <a:pt x="527530" y="0"/>
                </a:lnTo>
                <a:lnTo>
                  <a:pt x="527530" y="305008"/>
                </a:lnTo>
                <a:lnTo>
                  <a:pt x="0" y="305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85800" y="685800"/>
            <a:ext cx="10820400" cy="54864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2CB1C4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8" name="Freeform 8"/>
          <p:cNvSpPr/>
          <p:nvPr/>
        </p:nvSpPr>
        <p:spPr>
          <a:xfrm rot="-4588879">
            <a:off x="544778" y="3008456"/>
            <a:ext cx="3083127" cy="3810607"/>
          </a:xfrm>
          <a:custGeom>
            <a:avLst/>
            <a:gdLst/>
            <a:ahLst/>
            <a:cxnLst/>
            <a:rect l="l" t="t" r="r" b="b"/>
            <a:pathLst>
              <a:path w="4624691" h="5715911">
                <a:moveTo>
                  <a:pt x="0" y="0"/>
                </a:moveTo>
                <a:lnTo>
                  <a:pt x="4624691" y="0"/>
                </a:lnTo>
                <a:lnTo>
                  <a:pt x="4624691" y="5715911"/>
                </a:lnTo>
                <a:lnTo>
                  <a:pt x="0" y="57159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44314" y="2616200"/>
            <a:ext cx="3162486" cy="35560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4760240">
            <a:off x="10784857" y="927544"/>
            <a:ext cx="393748" cy="395185"/>
          </a:xfrm>
          <a:custGeom>
            <a:avLst/>
            <a:gdLst/>
            <a:ahLst/>
            <a:cxnLst/>
            <a:rect l="l" t="t" r="r" b="b"/>
            <a:pathLst>
              <a:path w="590622" h="592777">
                <a:moveTo>
                  <a:pt x="0" y="0"/>
                </a:moveTo>
                <a:lnTo>
                  <a:pt x="590622" y="0"/>
                </a:lnTo>
                <a:lnTo>
                  <a:pt x="590622" y="592777"/>
                </a:lnTo>
                <a:lnTo>
                  <a:pt x="0" y="5927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685800" y="280635"/>
            <a:ext cx="552514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HOME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33827" y="280635"/>
            <a:ext cx="552514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ABOUT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84791" y="280635"/>
            <a:ext cx="802723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CONTENT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485964" y="280635"/>
            <a:ext cx="913927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MESSAGE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60722" y="280635"/>
            <a:ext cx="1090402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softwareEngineer</a:t>
            </a:r>
            <a:endParaRPr lang="en-US" sz="1079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0351229" y="5924265"/>
            <a:ext cx="799791" cy="495870"/>
          </a:xfrm>
          <a:custGeom>
            <a:avLst/>
            <a:gdLst/>
            <a:ahLst/>
            <a:cxnLst/>
            <a:rect l="l" t="t" r="r" b="b"/>
            <a:pathLst>
              <a:path w="1199686" h="743805">
                <a:moveTo>
                  <a:pt x="0" y="0"/>
                </a:moveTo>
                <a:lnTo>
                  <a:pt x="1199686" y="0"/>
                </a:lnTo>
                <a:lnTo>
                  <a:pt x="1199686" y="743806"/>
                </a:lnTo>
                <a:lnTo>
                  <a:pt x="0" y="7438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20" name="Picture 6" descr="What is ETL? | Datafloq">
            <a:extLst>
              <a:ext uri="{FF2B5EF4-FFF2-40B4-BE49-F238E27FC236}">
                <a16:creationId xmlns:a16="http://schemas.microsoft.com/office/drawing/2014/main" id="{725E7074-B580-7049-2AC8-5BF97E7FF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44" y="3124200"/>
            <a:ext cx="2615194" cy="239773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1C3B4D1-9D94-D3E8-7AF5-878B33B599B3}"/>
              </a:ext>
            </a:extLst>
          </p:cNvPr>
          <p:cNvSpPr txBox="1"/>
          <p:nvPr/>
        </p:nvSpPr>
        <p:spPr>
          <a:xfrm>
            <a:off x="1117600" y="787400"/>
            <a:ext cx="71628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YE" sz="2400" b="1" dirty="0"/>
              <a:t>إضافة طلاب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11F084-FC7C-354E-CB8E-6A40F3DFF1A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55229" y="2235373"/>
            <a:ext cx="6096000" cy="282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9250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54513" y="241231"/>
            <a:ext cx="351687" cy="203339"/>
          </a:xfrm>
          <a:custGeom>
            <a:avLst/>
            <a:gdLst/>
            <a:ahLst/>
            <a:cxnLst/>
            <a:rect l="l" t="t" r="r" b="b"/>
            <a:pathLst>
              <a:path w="527530" h="305008">
                <a:moveTo>
                  <a:pt x="0" y="0"/>
                </a:moveTo>
                <a:lnTo>
                  <a:pt x="527530" y="0"/>
                </a:lnTo>
                <a:lnTo>
                  <a:pt x="527530" y="305008"/>
                </a:lnTo>
                <a:lnTo>
                  <a:pt x="0" y="305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85800" y="685800"/>
            <a:ext cx="10820400" cy="54864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2CB1C4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6" name="Freeform 6"/>
          <p:cNvSpPr/>
          <p:nvPr/>
        </p:nvSpPr>
        <p:spPr>
          <a:xfrm>
            <a:off x="4673600" y="4565266"/>
            <a:ext cx="7623812" cy="5766374"/>
          </a:xfrm>
          <a:custGeom>
            <a:avLst/>
            <a:gdLst/>
            <a:ahLst/>
            <a:cxnLst/>
            <a:rect l="l" t="t" r="r" b="b"/>
            <a:pathLst>
              <a:path w="11435718" h="8649561">
                <a:moveTo>
                  <a:pt x="0" y="0"/>
                </a:moveTo>
                <a:lnTo>
                  <a:pt x="11435718" y="0"/>
                </a:lnTo>
                <a:lnTo>
                  <a:pt x="11435718" y="8649561"/>
                </a:lnTo>
                <a:lnTo>
                  <a:pt x="0" y="86495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965542">
            <a:off x="10121231" y="317973"/>
            <a:ext cx="2246399" cy="2246399"/>
          </a:xfrm>
          <a:custGeom>
            <a:avLst/>
            <a:gdLst/>
            <a:ahLst/>
            <a:cxnLst/>
            <a:rect l="l" t="t" r="r" b="b"/>
            <a:pathLst>
              <a:path w="3369599" h="3369599">
                <a:moveTo>
                  <a:pt x="0" y="0"/>
                </a:moveTo>
                <a:lnTo>
                  <a:pt x="3369599" y="0"/>
                </a:lnTo>
                <a:lnTo>
                  <a:pt x="3369599" y="3369599"/>
                </a:lnTo>
                <a:lnTo>
                  <a:pt x="0" y="33695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85800" y="280635"/>
            <a:ext cx="552514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HOME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33827" y="280635"/>
            <a:ext cx="552514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ABOUT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84791" y="280635"/>
            <a:ext cx="802723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CONTENT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85964" y="280635"/>
            <a:ext cx="913927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MESSAGE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60722" y="280635"/>
            <a:ext cx="1090402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softwareEngineer</a:t>
            </a:r>
            <a:endParaRPr lang="en-US" sz="1079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Freeform 17"/>
          <p:cNvSpPr/>
          <p:nvPr/>
        </p:nvSpPr>
        <p:spPr>
          <a:xfrm rot="-4760240">
            <a:off x="1041440" y="1013546"/>
            <a:ext cx="393748" cy="395185"/>
          </a:xfrm>
          <a:custGeom>
            <a:avLst/>
            <a:gdLst/>
            <a:ahLst/>
            <a:cxnLst/>
            <a:rect l="l" t="t" r="r" b="b"/>
            <a:pathLst>
              <a:path w="590622" h="592777">
                <a:moveTo>
                  <a:pt x="0" y="0"/>
                </a:moveTo>
                <a:lnTo>
                  <a:pt x="590622" y="0"/>
                </a:lnTo>
                <a:lnTo>
                  <a:pt x="590622" y="592778"/>
                </a:lnTo>
                <a:lnTo>
                  <a:pt x="0" y="5927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FFF88411-11A2-2717-4DC0-95F4610DF48E}"/>
              </a:ext>
            </a:extLst>
          </p:cNvPr>
          <p:cNvGraphicFramePr>
            <a:graphicFrameLocks noGrp="1"/>
          </p:cNvGraphicFramePr>
          <p:nvPr/>
        </p:nvGraphicFramePr>
        <p:xfrm>
          <a:off x="774701" y="1441172"/>
          <a:ext cx="8797123" cy="4470400"/>
        </p:xfrm>
        <a:graphic>
          <a:graphicData uri="http://schemas.openxmlformats.org/drawingml/2006/table">
            <a:tbl>
              <a:tblPr firstRow="1" firstCol="1" bandRow="1">
                <a:tableStyleId>{74C1A8A3-306A-4EB7-A6B1-4F7E0EB9C5D6}</a:tableStyleId>
              </a:tblPr>
              <a:tblGrid>
                <a:gridCol w="2064631">
                  <a:extLst>
                    <a:ext uri="{9D8B030D-6E8A-4147-A177-3AD203B41FA5}">
                      <a16:colId xmlns:a16="http://schemas.microsoft.com/office/drawing/2014/main" val="1316730719"/>
                    </a:ext>
                  </a:extLst>
                </a:gridCol>
                <a:gridCol w="1683123">
                  <a:extLst>
                    <a:ext uri="{9D8B030D-6E8A-4147-A177-3AD203B41FA5}">
                      <a16:colId xmlns:a16="http://schemas.microsoft.com/office/drawing/2014/main" val="2503153450"/>
                    </a:ext>
                  </a:extLst>
                </a:gridCol>
                <a:gridCol w="1683123">
                  <a:extLst>
                    <a:ext uri="{9D8B030D-6E8A-4147-A177-3AD203B41FA5}">
                      <a16:colId xmlns:a16="http://schemas.microsoft.com/office/drawing/2014/main" val="2922766465"/>
                    </a:ext>
                  </a:extLst>
                </a:gridCol>
                <a:gridCol w="1683123">
                  <a:extLst>
                    <a:ext uri="{9D8B030D-6E8A-4147-A177-3AD203B41FA5}">
                      <a16:colId xmlns:a16="http://schemas.microsoft.com/office/drawing/2014/main" val="4156244907"/>
                    </a:ext>
                  </a:extLst>
                </a:gridCol>
                <a:gridCol w="1683123">
                  <a:extLst>
                    <a:ext uri="{9D8B030D-6E8A-4147-A177-3AD203B41FA5}">
                      <a16:colId xmlns:a16="http://schemas.microsoft.com/office/drawing/2014/main" val="3989491820"/>
                    </a:ext>
                  </a:extLst>
                </a:gridCol>
              </a:tblGrid>
              <a:tr h="264160">
                <a:tc>
                  <a:txBody>
                    <a:bodyPr/>
                    <a:lstStyle/>
                    <a:p>
                      <a:pPr algn="ctr" rtl="1"/>
                      <a:r>
                        <a:rPr lang="ar-YE" sz="1300"/>
                        <a:t>القاعدة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YE" sz="1300"/>
                        <a:t>النوع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YE" sz="1300"/>
                        <a:t>الترخيص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YE" sz="1300"/>
                        <a:t>الاستخدامات الرئيسية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YE" sz="1300"/>
                        <a:t>المميزات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934676701"/>
                  </a:ext>
                </a:extLst>
              </a:tr>
              <a:tr h="467360">
                <a:tc>
                  <a:txBody>
                    <a:bodyPr/>
                    <a:lstStyle/>
                    <a:p>
                      <a:pPr algn="ctr" rtl="1"/>
                      <a:r>
                        <a:rPr lang="en-US" sz="1300" b="1"/>
                        <a:t>SQL Server</a:t>
                      </a:r>
                      <a:endParaRPr lang="en-US" sz="1300"/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YE" sz="1300" dirty="0"/>
                        <a:t>علائقية</a:t>
                      </a:r>
                      <a:endParaRPr lang="en-US" sz="1300" dirty="0"/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YE" sz="1300"/>
                        <a:t>مدفوع/نسخة مجانية محدودة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YE" sz="1300"/>
                        <a:t>نظم الشركات، تطبيقات ويندوز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YE" sz="1300"/>
                        <a:t>تكامل ممتاز مع مايكروسوفت، أداء عالي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680836791"/>
                  </a:ext>
                </a:extLst>
              </a:tr>
              <a:tr h="467360">
                <a:tc>
                  <a:txBody>
                    <a:bodyPr/>
                    <a:lstStyle/>
                    <a:p>
                      <a:pPr algn="ctr" rtl="1"/>
                      <a:r>
                        <a:rPr lang="en-US" sz="1300" b="1"/>
                        <a:t>Oracle DB</a:t>
                      </a:r>
                      <a:endParaRPr lang="en-US" sz="1300"/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YE" sz="1300" dirty="0"/>
                        <a:t>علائقية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YE" sz="1300"/>
                        <a:t>مدفوع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YE" sz="1300"/>
                        <a:t>أنظمة ضخمة، بنوك، شركات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YE" sz="1300"/>
                        <a:t>قوي جدًا، أمان عالي، دعم ميزات متقدمة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947942897"/>
                  </a:ext>
                </a:extLst>
              </a:tr>
              <a:tr h="467360">
                <a:tc>
                  <a:txBody>
                    <a:bodyPr/>
                    <a:lstStyle/>
                    <a:p>
                      <a:pPr algn="ctr" rtl="1"/>
                      <a:r>
                        <a:rPr lang="en-US" sz="1300" b="1"/>
                        <a:t>MySQL</a:t>
                      </a:r>
                      <a:endParaRPr lang="en-US" sz="1300"/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YE" sz="1300"/>
                        <a:t>علائقية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YE" sz="1300"/>
                        <a:t>مفتوح المصدر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YE" sz="1300" dirty="0"/>
                        <a:t>مواقع ويب، تطبيقات متوسطة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YE" sz="1300"/>
                        <a:t>سهل الاستخدام، مجاني، دعم واسع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440997702"/>
                  </a:ext>
                </a:extLst>
              </a:tr>
              <a:tr h="467360">
                <a:tc>
                  <a:txBody>
                    <a:bodyPr/>
                    <a:lstStyle/>
                    <a:p>
                      <a:pPr algn="ctr" rtl="1"/>
                      <a:r>
                        <a:rPr lang="en-US" sz="1300" b="1"/>
                        <a:t>PostgreSQL</a:t>
                      </a:r>
                      <a:endParaRPr lang="en-US" sz="1300"/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YE" sz="1300"/>
                        <a:t>علائقية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YE" sz="1300"/>
                        <a:t>مفتوح المصدر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YE" sz="1300"/>
                        <a:t>تطبيقات متقدمة، بيانات معقدة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YE" sz="1300"/>
                        <a:t>دعم ميزات متقدمة، مفتوح المصدر، مستقر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525600711"/>
                  </a:ext>
                </a:extLst>
              </a:tr>
              <a:tr h="467360">
                <a:tc>
                  <a:txBody>
                    <a:bodyPr/>
                    <a:lstStyle/>
                    <a:p>
                      <a:pPr algn="ctr" rtl="1"/>
                      <a:r>
                        <a:rPr lang="en-US" sz="1300" b="1"/>
                        <a:t>SQLite</a:t>
                      </a:r>
                      <a:endParaRPr lang="en-US" sz="1300"/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YE" sz="1300"/>
                        <a:t>علائقية مدمجة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YE" sz="1300"/>
                        <a:t>مفتوح المصدر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YE" sz="1300" dirty="0"/>
                        <a:t>تطبيقات خفيفة، تطبيقات مدمجة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YE" sz="1300"/>
                        <a:t>لا يحتاج سيرفر، بسيط، خفيف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131667237"/>
                  </a:ext>
                </a:extLst>
              </a:tr>
              <a:tr h="467360">
                <a:tc>
                  <a:txBody>
                    <a:bodyPr/>
                    <a:lstStyle/>
                    <a:p>
                      <a:pPr algn="ctr" rtl="1"/>
                      <a:r>
                        <a:rPr lang="en-US" sz="1300" b="1"/>
                        <a:t>MongoDB</a:t>
                      </a:r>
                      <a:endParaRPr lang="en-US" sz="1300"/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300" dirty="0"/>
                        <a:t>NoSQL - </a:t>
                      </a:r>
                      <a:r>
                        <a:rPr lang="ar-YE" sz="1300" dirty="0"/>
                        <a:t> مستندات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YE" sz="1300"/>
                        <a:t>مفتوح المصدر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YE" sz="1300"/>
                        <a:t>تطبيقات حديثة، بيانات غير منظمة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YE" sz="1300" dirty="0"/>
                        <a:t>مرن، يدعم </a:t>
                      </a:r>
                      <a:r>
                        <a:rPr lang="en-US" sz="1300" dirty="0"/>
                        <a:t>JSON، </a:t>
                      </a:r>
                      <a:r>
                        <a:rPr lang="ar-YE" sz="1300" dirty="0"/>
                        <a:t>توسع أفقي جيد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578918497"/>
                  </a:ext>
                </a:extLst>
              </a:tr>
              <a:tr h="467360">
                <a:tc>
                  <a:txBody>
                    <a:bodyPr/>
                    <a:lstStyle/>
                    <a:p>
                      <a:pPr algn="ctr" rtl="1"/>
                      <a:r>
                        <a:rPr lang="en-US" sz="1300" b="1"/>
                        <a:t>Redis</a:t>
                      </a:r>
                      <a:endParaRPr lang="en-US" sz="1300"/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YE" sz="1300" dirty="0"/>
                        <a:t> </a:t>
                      </a:r>
                      <a:r>
                        <a:rPr lang="en-US" sz="1300" dirty="0"/>
                        <a:t> NoSQL - </a:t>
                      </a:r>
                      <a:r>
                        <a:rPr lang="ar-YE" sz="1300" dirty="0"/>
                        <a:t>مفتاح قيمة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YE" sz="1300"/>
                        <a:t>مفتوح المصدر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YE" sz="1300"/>
                        <a:t>تخزين مؤقت، رسائل، تسريع التطبيقات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YE" sz="1300"/>
                        <a:t>سريع جدًا، دعم متعدد الهياكل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312750533"/>
                  </a:ext>
                </a:extLst>
              </a:tr>
              <a:tr h="467360">
                <a:tc>
                  <a:txBody>
                    <a:bodyPr/>
                    <a:lstStyle/>
                    <a:p>
                      <a:pPr algn="ctr" rtl="1"/>
                      <a:r>
                        <a:rPr lang="en-US" sz="1300" b="1"/>
                        <a:t>Cassandra</a:t>
                      </a:r>
                      <a:endParaRPr lang="en-US" sz="1300"/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300" dirty="0"/>
                        <a:t> NoSQL - </a:t>
                      </a:r>
                      <a:r>
                        <a:rPr lang="ar-YE" sz="1300" dirty="0"/>
                        <a:t>عمودي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YE" sz="1300"/>
                        <a:t>مفتوح المصدر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YE" sz="1300"/>
                        <a:t>بيانات ضخمة، أنظمة موزعة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YE" sz="1300" dirty="0"/>
                        <a:t>توسع أفقي عالي، مقاوم للأخطاء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821675440"/>
                  </a:ext>
                </a:extLst>
              </a:tr>
              <a:tr h="467360">
                <a:tc>
                  <a:txBody>
                    <a:bodyPr/>
                    <a:lstStyle/>
                    <a:p>
                      <a:pPr algn="ctr" rtl="1"/>
                      <a:r>
                        <a:rPr lang="en-US" sz="1300" b="1"/>
                        <a:t>Neo4j</a:t>
                      </a:r>
                      <a:endParaRPr lang="en-US" sz="1300"/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300" dirty="0"/>
                        <a:t>NoSQL -  </a:t>
                      </a:r>
                      <a:r>
                        <a:rPr lang="ar-YE" sz="1300" dirty="0"/>
                        <a:t> رسوميات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YE" sz="1300"/>
                        <a:t>مدفوع/نسخة مجانية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YE" sz="1300"/>
                        <a:t>الشبكات الاجتماعية، نظم التوصية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YE" sz="1300" dirty="0"/>
                        <a:t>ممتاز للعلاقات المعقدة، نموذج بيانات مرن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63648006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54513" y="241231"/>
            <a:ext cx="351687" cy="203339"/>
          </a:xfrm>
          <a:custGeom>
            <a:avLst/>
            <a:gdLst/>
            <a:ahLst/>
            <a:cxnLst/>
            <a:rect l="l" t="t" r="r" b="b"/>
            <a:pathLst>
              <a:path w="527530" h="305008">
                <a:moveTo>
                  <a:pt x="0" y="0"/>
                </a:moveTo>
                <a:lnTo>
                  <a:pt x="527530" y="0"/>
                </a:lnTo>
                <a:lnTo>
                  <a:pt x="527530" y="305008"/>
                </a:lnTo>
                <a:lnTo>
                  <a:pt x="0" y="305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85800" y="685800"/>
            <a:ext cx="10820400" cy="54864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2CB1C4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8" name="Freeform 8"/>
          <p:cNvSpPr/>
          <p:nvPr/>
        </p:nvSpPr>
        <p:spPr>
          <a:xfrm rot="-4588879">
            <a:off x="544778" y="3008456"/>
            <a:ext cx="3083127" cy="3810607"/>
          </a:xfrm>
          <a:custGeom>
            <a:avLst/>
            <a:gdLst/>
            <a:ahLst/>
            <a:cxnLst/>
            <a:rect l="l" t="t" r="r" b="b"/>
            <a:pathLst>
              <a:path w="4624691" h="5715911">
                <a:moveTo>
                  <a:pt x="0" y="0"/>
                </a:moveTo>
                <a:lnTo>
                  <a:pt x="4624691" y="0"/>
                </a:lnTo>
                <a:lnTo>
                  <a:pt x="4624691" y="5715911"/>
                </a:lnTo>
                <a:lnTo>
                  <a:pt x="0" y="57159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44314" y="2616200"/>
            <a:ext cx="3162486" cy="35560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4760240">
            <a:off x="10784857" y="927544"/>
            <a:ext cx="393748" cy="395185"/>
          </a:xfrm>
          <a:custGeom>
            <a:avLst/>
            <a:gdLst/>
            <a:ahLst/>
            <a:cxnLst/>
            <a:rect l="l" t="t" r="r" b="b"/>
            <a:pathLst>
              <a:path w="590622" h="592777">
                <a:moveTo>
                  <a:pt x="0" y="0"/>
                </a:moveTo>
                <a:lnTo>
                  <a:pt x="590622" y="0"/>
                </a:lnTo>
                <a:lnTo>
                  <a:pt x="590622" y="592777"/>
                </a:lnTo>
                <a:lnTo>
                  <a:pt x="0" y="5927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685800" y="280635"/>
            <a:ext cx="552514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HOME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33827" y="280635"/>
            <a:ext cx="552514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ABOUT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84791" y="280635"/>
            <a:ext cx="802723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CONTENT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485964" y="280635"/>
            <a:ext cx="913927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MESSAGE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60722" y="280635"/>
            <a:ext cx="1090402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softwareEngineer</a:t>
            </a:r>
            <a:endParaRPr lang="en-US" sz="1079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0351229" y="5924265"/>
            <a:ext cx="799791" cy="495870"/>
          </a:xfrm>
          <a:custGeom>
            <a:avLst/>
            <a:gdLst/>
            <a:ahLst/>
            <a:cxnLst/>
            <a:rect l="l" t="t" r="r" b="b"/>
            <a:pathLst>
              <a:path w="1199686" h="743805">
                <a:moveTo>
                  <a:pt x="0" y="0"/>
                </a:moveTo>
                <a:lnTo>
                  <a:pt x="1199686" y="0"/>
                </a:lnTo>
                <a:lnTo>
                  <a:pt x="1199686" y="743806"/>
                </a:lnTo>
                <a:lnTo>
                  <a:pt x="0" y="7438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20" name="Picture 6" descr="What is ETL? | Datafloq">
            <a:extLst>
              <a:ext uri="{FF2B5EF4-FFF2-40B4-BE49-F238E27FC236}">
                <a16:creationId xmlns:a16="http://schemas.microsoft.com/office/drawing/2014/main" id="{725E7074-B580-7049-2AC8-5BF97E7FF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44" y="3124200"/>
            <a:ext cx="2615194" cy="239773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1C3B4D1-9D94-D3E8-7AF5-878B33B599B3}"/>
              </a:ext>
            </a:extLst>
          </p:cNvPr>
          <p:cNvSpPr txBox="1"/>
          <p:nvPr/>
        </p:nvSpPr>
        <p:spPr>
          <a:xfrm>
            <a:off x="1117600" y="787400"/>
            <a:ext cx="71628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YE" sz="2400" b="1" dirty="0"/>
              <a:t>صفحة تعديل الطلاب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D100D9-3680-F96D-0FE8-E9397E332A2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61263" y="1702088"/>
            <a:ext cx="6451076" cy="253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702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54513" y="241231"/>
            <a:ext cx="351687" cy="203339"/>
          </a:xfrm>
          <a:custGeom>
            <a:avLst/>
            <a:gdLst/>
            <a:ahLst/>
            <a:cxnLst/>
            <a:rect l="l" t="t" r="r" b="b"/>
            <a:pathLst>
              <a:path w="527530" h="305008">
                <a:moveTo>
                  <a:pt x="0" y="0"/>
                </a:moveTo>
                <a:lnTo>
                  <a:pt x="527530" y="0"/>
                </a:lnTo>
                <a:lnTo>
                  <a:pt x="527530" y="305008"/>
                </a:lnTo>
                <a:lnTo>
                  <a:pt x="0" y="305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85800" y="685800"/>
            <a:ext cx="10820400" cy="54864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2CB1C4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8" name="Freeform 8"/>
          <p:cNvSpPr/>
          <p:nvPr/>
        </p:nvSpPr>
        <p:spPr>
          <a:xfrm rot="11934873">
            <a:off x="9340268" y="2767478"/>
            <a:ext cx="3083127" cy="3810607"/>
          </a:xfrm>
          <a:custGeom>
            <a:avLst/>
            <a:gdLst/>
            <a:ahLst/>
            <a:cxnLst/>
            <a:rect l="l" t="t" r="r" b="b"/>
            <a:pathLst>
              <a:path w="4624691" h="5715911">
                <a:moveTo>
                  <a:pt x="0" y="0"/>
                </a:moveTo>
                <a:lnTo>
                  <a:pt x="4624691" y="0"/>
                </a:lnTo>
                <a:lnTo>
                  <a:pt x="4624691" y="5715911"/>
                </a:lnTo>
                <a:lnTo>
                  <a:pt x="0" y="57159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805889" y="2212852"/>
            <a:ext cx="3162486" cy="35560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4760240">
            <a:off x="902021" y="858449"/>
            <a:ext cx="393748" cy="395185"/>
          </a:xfrm>
          <a:custGeom>
            <a:avLst/>
            <a:gdLst/>
            <a:ahLst/>
            <a:cxnLst/>
            <a:rect l="l" t="t" r="r" b="b"/>
            <a:pathLst>
              <a:path w="590622" h="592777">
                <a:moveTo>
                  <a:pt x="0" y="0"/>
                </a:moveTo>
                <a:lnTo>
                  <a:pt x="590622" y="0"/>
                </a:lnTo>
                <a:lnTo>
                  <a:pt x="590622" y="592777"/>
                </a:lnTo>
                <a:lnTo>
                  <a:pt x="0" y="5927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685800" y="280635"/>
            <a:ext cx="552514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HOME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33827" y="280635"/>
            <a:ext cx="552514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ABOUT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84791" y="280635"/>
            <a:ext cx="802723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CONTENT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485964" y="280635"/>
            <a:ext cx="913927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MESSAGE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60722" y="280635"/>
            <a:ext cx="1090402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softwareEngineer</a:t>
            </a:r>
            <a:endParaRPr lang="en-US" sz="1079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838418" y="5959268"/>
            <a:ext cx="799791" cy="495870"/>
          </a:xfrm>
          <a:custGeom>
            <a:avLst/>
            <a:gdLst/>
            <a:ahLst/>
            <a:cxnLst/>
            <a:rect l="l" t="t" r="r" b="b"/>
            <a:pathLst>
              <a:path w="1199686" h="743805">
                <a:moveTo>
                  <a:pt x="0" y="0"/>
                </a:moveTo>
                <a:lnTo>
                  <a:pt x="1199686" y="0"/>
                </a:lnTo>
                <a:lnTo>
                  <a:pt x="1199686" y="743806"/>
                </a:lnTo>
                <a:lnTo>
                  <a:pt x="0" y="7438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YE" dirty="0"/>
          </a:p>
        </p:txBody>
      </p:sp>
      <p:pic>
        <p:nvPicPr>
          <p:cNvPr id="20" name="Picture 6" descr="What is ETL? | Datafloq">
            <a:extLst>
              <a:ext uri="{FF2B5EF4-FFF2-40B4-BE49-F238E27FC236}">
                <a16:creationId xmlns:a16="http://schemas.microsoft.com/office/drawing/2014/main" id="{725E7074-B580-7049-2AC8-5BF97E7FF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319" y="2720852"/>
            <a:ext cx="2615194" cy="239773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1C3B4D1-9D94-D3E8-7AF5-878B33B599B3}"/>
              </a:ext>
            </a:extLst>
          </p:cNvPr>
          <p:cNvSpPr txBox="1"/>
          <p:nvPr/>
        </p:nvSpPr>
        <p:spPr>
          <a:xfrm>
            <a:off x="1117600" y="787400"/>
            <a:ext cx="71628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YE" sz="2400" b="1" dirty="0"/>
              <a:t>الصفحة الرئيسية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586280-853C-57A4-FD5C-B714D9585C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7324" y="2368265"/>
            <a:ext cx="6923016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7877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700000">
            <a:off x="5183518" y="-468883"/>
            <a:ext cx="7642207" cy="8595529"/>
          </a:xfrm>
          <a:custGeom>
            <a:avLst/>
            <a:gdLst/>
            <a:ahLst/>
            <a:cxnLst/>
            <a:rect l="l" t="t" r="r" b="b"/>
            <a:pathLst>
              <a:path w="11463311" h="12893294">
                <a:moveTo>
                  <a:pt x="0" y="0"/>
                </a:moveTo>
                <a:lnTo>
                  <a:pt x="11463311" y="0"/>
                </a:lnTo>
                <a:lnTo>
                  <a:pt x="11463311" y="12893294"/>
                </a:lnTo>
                <a:lnTo>
                  <a:pt x="0" y="128932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475452">
            <a:off x="9889331" y="2876137"/>
            <a:ext cx="6034571" cy="6871665"/>
          </a:xfrm>
          <a:custGeom>
            <a:avLst/>
            <a:gdLst/>
            <a:ahLst/>
            <a:cxnLst/>
            <a:rect l="l" t="t" r="r" b="b"/>
            <a:pathLst>
              <a:path w="9051857" h="10307497">
                <a:moveTo>
                  <a:pt x="0" y="0"/>
                </a:moveTo>
                <a:lnTo>
                  <a:pt x="9051857" y="0"/>
                </a:lnTo>
                <a:lnTo>
                  <a:pt x="9051857" y="10307497"/>
                </a:lnTo>
                <a:lnTo>
                  <a:pt x="0" y="10307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701391" y="2489573"/>
            <a:ext cx="4014209" cy="939427"/>
          </a:xfrm>
          <a:custGeom>
            <a:avLst/>
            <a:gdLst/>
            <a:ahLst/>
            <a:cxnLst/>
            <a:rect l="l" t="t" r="r" b="b"/>
            <a:pathLst>
              <a:path w="3284604" h="812193">
                <a:moveTo>
                  <a:pt x="3284604" y="0"/>
                </a:moveTo>
                <a:lnTo>
                  <a:pt x="0" y="0"/>
                </a:lnTo>
                <a:lnTo>
                  <a:pt x="0" y="812193"/>
                </a:lnTo>
                <a:lnTo>
                  <a:pt x="3284604" y="812193"/>
                </a:lnTo>
                <a:lnTo>
                  <a:pt x="32846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154513" y="241231"/>
            <a:ext cx="351687" cy="203339"/>
          </a:xfrm>
          <a:custGeom>
            <a:avLst/>
            <a:gdLst/>
            <a:ahLst/>
            <a:cxnLst/>
            <a:rect l="l" t="t" r="r" b="b"/>
            <a:pathLst>
              <a:path w="527530" h="305008">
                <a:moveTo>
                  <a:pt x="0" y="0"/>
                </a:moveTo>
                <a:lnTo>
                  <a:pt x="527530" y="0"/>
                </a:lnTo>
                <a:lnTo>
                  <a:pt x="527530" y="305008"/>
                </a:lnTo>
                <a:lnTo>
                  <a:pt x="0" y="3050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-34705" y="4144513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85800" y="1258760"/>
            <a:ext cx="6111573" cy="758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88"/>
              </a:lnSpc>
            </a:pPr>
            <a:r>
              <a:rPr lang="en-US" sz="7200" b="1">
                <a:solidFill>
                  <a:srgbClr val="3B3B3C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5800" y="280635"/>
            <a:ext cx="552514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HOME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33827" y="280635"/>
            <a:ext cx="552514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ABOUT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84791" y="280635"/>
            <a:ext cx="802723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CONTENT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485964" y="280635"/>
            <a:ext cx="913927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MESSAGE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60722" y="280635"/>
            <a:ext cx="1090402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softwareEngineer</a:t>
            </a:r>
            <a:endParaRPr lang="en-US" sz="1079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5296209" y="5924265"/>
            <a:ext cx="799791" cy="495870"/>
          </a:xfrm>
          <a:custGeom>
            <a:avLst/>
            <a:gdLst/>
            <a:ahLst/>
            <a:cxnLst/>
            <a:rect l="l" t="t" r="r" b="b"/>
            <a:pathLst>
              <a:path w="1199686" h="743805">
                <a:moveTo>
                  <a:pt x="0" y="0"/>
                </a:moveTo>
                <a:lnTo>
                  <a:pt x="1199686" y="0"/>
                </a:lnTo>
                <a:lnTo>
                  <a:pt x="1199686" y="743806"/>
                </a:lnTo>
                <a:lnTo>
                  <a:pt x="0" y="7438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pic>
        <p:nvPicPr>
          <p:cNvPr id="23" name="Picture 6" descr="What is ETL? | Datafloq">
            <a:extLst>
              <a:ext uri="{FF2B5EF4-FFF2-40B4-BE49-F238E27FC236}">
                <a16:creationId xmlns:a16="http://schemas.microsoft.com/office/drawing/2014/main" id="{7E1F7819-9700-618D-A92C-4CBC14E9D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320" y="1841085"/>
            <a:ext cx="4790421" cy="439208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583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54513" y="241231"/>
            <a:ext cx="351687" cy="203339"/>
          </a:xfrm>
          <a:custGeom>
            <a:avLst/>
            <a:gdLst/>
            <a:ahLst/>
            <a:cxnLst/>
            <a:rect l="l" t="t" r="r" b="b"/>
            <a:pathLst>
              <a:path w="527530" h="305008">
                <a:moveTo>
                  <a:pt x="0" y="0"/>
                </a:moveTo>
                <a:lnTo>
                  <a:pt x="527530" y="0"/>
                </a:lnTo>
                <a:lnTo>
                  <a:pt x="527530" y="305008"/>
                </a:lnTo>
                <a:lnTo>
                  <a:pt x="0" y="305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85800" y="685800"/>
            <a:ext cx="10820400" cy="54864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2CB1C4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6" name="Freeform 6"/>
          <p:cNvSpPr/>
          <p:nvPr/>
        </p:nvSpPr>
        <p:spPr>
          <a:xfrm rot="-10243619">
            <a:off x="427786" y="1621068"/>
            <a:ext cx="4434787" cy="4319313"/>
          </a:xfrm>
          <a:custGeom>
            <a:avLst/>
            <a:gdLst/>
            <a:ahLst/>
            <a:cxnLst/>
            <a:rect l="l" t="t" r="r" b="b"/>
            <a:pathLst>
              <a:path w="8045034" h="8045034">
                <a:moveTo>
                  <a:pt x="0" y="0"/>
                </a:moveTo>
                <a:lnTo>
                  <a:pt x="8045034" y="0"/>
                </a:lnTo>
                <a:lnTo>
                  <a:pt x="8045034" y="8045034"/>
                </a:lnTo>
                <a:lnTo>
                  <a:pt x="0" y="80450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707881" flipH="1">
            <a:off x="-1267512" y="4907837"/>
            <a:ext cx="5156682" cy="3900327"/>
          </a:xfrm>
          <a:custGeom>
            <a:avLst/>
            <a:gdLst/>
            <a:ahLst/>
            <a:cxnLst/>
            <a:rect l="l" t="t" r="r" b="b"/>
            <a:pathLst>
              <a:path w="7735023" h="5850490">
                <a:moveTo>
                  <a:pt x="7735023" y="0"/>
                </a:moveTo>
                <a:lnTo>
                  <a:pt x="0" y="0"/>
                </a:lnTo>
                <a:lnTo>
                  <a:pt x="0" y="5850490"/>
                </a:lnTo>
                <a:lnTo>
                  <a:pt x="7735023" y="5850490"/>
                </a:lnTo>
                <a:lnTo>
                  <a:pt x="773502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85800" y="280635"/>
            <a:ext cx="552514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HOME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33827" y="280635"/>
            <a:ext cx="552514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ABOUT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84791" y="280635"/>
            <a:ext cx="802723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CONTENT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85964" y="280635"/>
            <a:ext cx="913927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MESSAGE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60722" y="280635"/>
            <a:ext cx="1090402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softwareEngineer</a:t>
            </a:r>
            <a:endParaRPr lang="en-US" sz="1079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Freeform 17"/>
          <p:cNvSpPr/>
          <p:nvPr/>
        </p:nvSpPr>
        <p:spPr>
          <a:xfrm rot="-4760240">
            <a:off x="10784857" y="927544"/>
            <a:ext cx="393748" cy="395185"/>
          </a:xfrm>
          <a:custGeom>
            <a:avLst/>
            <a:gdLst/>
            <a:ahLst/>
            <a:cxnLst/>
            <a:rect l="l" t="t" r="r" b="b"/>
            <a:pathLst>
              <a:path w="590622" h="592777">
                <a:moveTo>
                  <a:pt x="0" y="0"/>
                </a:moveTo>
                <a:lnTo>
                  <a:pt x="590622" y="0"/>
                </a:lnTo>
                <a:lnTo>
                  <a:pt x="590622" y="592777"/>
                </a:lnTo>
                <a:lnTo>
                  <a:pt x="0" y="5927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351229" y="5924265"/>
            <a:ext cx="799791" cy="495870"/>
          </a:xfrm>
          <a:custGeom>
            <a:avLst/>
            <a:gdLst/>
            <a:ahLst/>
            <a:cxnLst/>
            <a:rect l="l" t="t" r="r" b="b"/>
            <a:pathLst>
              <a:path w="1199686" h="743805">
                <a:moveTo>
                  <a:pt x="0" y="0"/>
                </a:moveTo>
                <a:lnTo>
                  <a:pt x="1199686" y="0"/>
                </a:lnTo>
                <a:lnTo>
                  <a:pt x="1199686" y="743806"/>
                </a:lnTo>
                <a:lnTo>
                  <a:pt x="0" y="7438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CBF24E-4562-F3D1-72B1-47C4C9095BC7}"/>
              </a:ext>
            </a:extLst>
          </p:cNvPr>
          <p:cNvSpPr txBox="1"/>
          <p:nvPr/>
        </p:nvSpPr>
        <p:spPr>
          <a:xfrm>
            <a:off x="4216401" y="1739761"/>
            <a:ext cx="7162307" cy="4205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133" u="sng" dirty="0">
                <a:latin typeface="Arial Rounded MT Bold" panose="020F0704030504030204" pitchFamily="34" charset="0"/>
              </a:rPr>
              <a:t>Which databases are officially supported by Django?!</a:t>
            </a:r>
            <a:endParaRPr lang="ar-YE" sz="2133" u="sng" dirty="0">
              <a:latin typeface="Arial Rounded MT Bold" panose="020F0704030504030204" pitchFamily="34" charset="0"/>
            </a:endParaRP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A5331D14-AA58-F63F-27EA-3A523ACC18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4320" y="2513817"/>
            <a:ext cx="3590122" cy="259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0960" tIns="30480" rIns="60960" bIns="30480" numCol="1" anchor="ctr" anchorCtr="0" compatLnSpc="1">
            <a:prstTxWarp prst="textNoShape">
              <a:avLst/>
            </a:prstTxWarp>
            <a:spAutoFit/>
          </a:bodyPr>
          <a:lstStyle/>
          <a:p>
            <a:pPr marL="342917" indent="-342917" defTabSz="60963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5">
                  <a:lumMod val="60000"/>
                  <a:lumOff val="40000"/>
                </a:schemeClr>
              </a:buClr>
              <a:buSzPct val="300000"/>
              <a:buFont typeface="Courier New" panose="02070309020205020404" pitchFamily="49" charset="0"/>
              <a:buChar char="o"/>
            </a:pPr>
            <a:r>
              <a:rPr lang="ar-YE" altLang="ar-YE" sz="1867" b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</a:rPr>
              <a:t>SQLite</a:t>
            </a:r>
            <a:endParaRPr lang="ar-YE" altLang="ar-YE" sz="1867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17" indent="-342917" defTabSz="60963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5">
                  <a:lumMod val="60000"/>
                  <a:lumOff val="40000"/>
                </a:schemeClr>
              </a:buClr>
              <a:buSzPct val="300000"/>
              <a:buFont typeface="Courier New" panose="02070309020205020404" pitchFamily="49" charset="0"/>
              <a:buChar char="o"/>
            </a:pPr>
            <a:r>
              <a:rPr lang="ar-YE" altLang="ar-YE" sz="1867" b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</a:rPr>
              <a:t>PostgreSQL</a:t>
            </a:r>
            <a:endParaRPr lang="ar-YE" altLang="ar-YE" sz="1867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17" indent="-342917" defTabSz="60963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5">
                  <a:lumMod val="60000"/>
                  <a:lumOff val="40000"/>
                </a:schemeClr>
              </a:buClr>
              <a:buSzPct val="300000"/>
              <a:buFont typeface="Courier New" panose="02070309020205020404" pitchFamily="49" charset="0"/>
              <a:buChar char="o"/>
            </a:pPr>
            <a:r>
              <a:rPr lang="ar-YE" altLang="ar-YE" sz="1867" b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</a:rPr>
              <a:t>MySQL</a:t>
            </a:r>
            <a:endParaRPr lang="ar-YE" altLang="ar-YE" sz="1867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17" indent="-342917" defTabSz="60963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5">
                  <a:lumMod val="60000"/>
                  <a:lumOff val="40000"/>
                </a:schemeClr>
              </a:buClr>
              <a:buSzPct val="300000"/>
              <a:buFont typeface="Courier New" panose="02070309020205020404" pitchFamily="49" charset="0"/>
              <a:buChar char="o"/>
            </a:pPr>
            <a:r>
              <a:rPr lang="ar-YE" altLang="ar-YE" sz="1867" b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</a:rPr>
              <a:t>MariaDB</a:t>
            </a:r>
            <a:endParaRPr lang="ar-YE" altLang="ar-YE" sz="1867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17" indent="-342917" defTabSz="60963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5">
                  <a:lumMod val="60000"/>
                  <a:lumOff val="40000"/>
                </a:schemeClr>
              </a:buClr>
              <a:buSzPct val="300000"/>
              <a:buFont typeface="Courier New" panose="02070309020205020404" pitchFamily="49" charset="0"/>
              <a:buChar char="o"/>
            </a:pPr>
            <a:r>
              <a:rPr lang="ar-YE" altLang="ar-YE" sz="1867" b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</a:rPr>
              <a:t>Oracle</a:t>
            </a:r>
            <a:r>
              <a:rPr lang="ar-YE" altLang="ar-YE" sz="1867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ar-YE" altLang="ar-YE" sz="1867" b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</a:rPr>
              <a:t>Database</a:t>
            </a:r>
            <a:endParaRPr lang="ar-YE" altLang="ar-YE" sz="1867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17" indent="-342917" defTabSz="60963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5">
                  <a:lumMod val="60000"/>
                  <a:lumOff val="40000"/>
                </a:schemeClr>
              </a:buClr>
              <a:buSzPct val="300000"/>
              <a:buFont typeface="Courier New" panose="02070309020205020404" pitchFamily="49" charset="0"/>
              <a:buChar char="o"/>
            </a:pPr>
            <a:r>
              <a:rPr lang="ar-YE" altLang="ar-YE" sz="1867" b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</a:rPr>
              <a:t>Microsoft</a:t>
            </a:r>
            <a:r>
              <a:rPr lang="ar-YE" altLang="ar-YE" sz="1867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</a:rPr>
              <a:t> SQL </a:t>
            </a:r>
            <a:r>
              <a:rPr lang="ar-YE" altLang="ar-YE" sz="1867" b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</a:rPr>
              <a:t>Server</a:t>
            </a:r>
            <a:endParaRPr lang="ar-YE" altLang="ar-YE" sz="1867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24" name="Picture 6" descr="What is ETL? | Datafloq">
            <a:extLst>
              <a:ext uri="{FF2B5EF4-FFF2-40B4-BE49-F238E27FC236}">
                <a16:creationId xmlns:a16="http://schemas.microsoft.com/office/drawing/2014/main" id="{CA137A61-02E4-2201-6F11-CBB025811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60" y="2117723"/>
            <a:ext cx="3698498" cy="338661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54513" y="241231"/>
            <a:ext cx="351687" cy="203339"/>
          </a:xfrm>
          <a:custGeom>
            <a:avLst/>
            <a:gdLst/>
            <a:ahLst/>
            <a:cxnLst/>
            <a:rect l="l" t="t" r="r" b="b"/>
            <a:pathLst>
              <a:path w="527530" h="305008">
                <a:moveTo>
                  <a:pt x="0" y="0"/>
                </a:moveTo>
                <a:lnTo>
                  <a:pt x="527530" y="0"/>
                </a:lnTo>
                <a:lnTo>
                  <a:pt x="527530" y="305008"/>
                </a:lnTo>
                <a:lnTo>
                  <a:pt x="0" y="305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762812">
            <a:off x="6321527" y="1177705"/>
            <a:ext cx="4173022" cy="4173022"/>
          </a:xfrm>
          <a:custGeom>
            <a:avLst/>
            <a:gdLst/>
            <a:ahLst/>
            <a:cxnLst/>
            <a:rect l="l" t="t" r="r" b="b"/>
            <a:pathLst>
              <a:path w="6259533" h="6259533">
                <a:moveTo>
                  <a:pt x="0" y="0"/>
                </a:moveTo>
                <a:lnTo>
                  <a:pt x="6259533" y="0"/>
                </a:lnTo>
                <a:lnTo>
                  <a:pt x="6259533" y="6259532"/>
                </a:lnTo>
                <a:lnTo>
                  <a:pt x="0" y="62595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685800" y="685800"/>
            <a:ext cx="10820400" cy="5486400"/>
            <a:chOff x="0" y="0"/>
            <a:chExt cx="4274726" cy="21674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2CB1C4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1" name="Freeform 11"/>
          <p:cNvSpPr/>
          <p:nvPr/>
        </p:nvSpPr>
        <p:spPr>
          <a:xfrm rot="4588309">
            <a:off x="5516171" y="5254834"/>
            <a:ext cx="1159659" cy="1159659"/>
          </a:xfrm>
          <a:custGeom>
            <a:avLst/>
            <a:gdLst/>
            <a:ahLst/>
            <a:cxnLst/>
            <a:rect l="l" t="t" r="r" b="b"/>
            <a:pathLst>
              <a:path w="1739488" h="1739488">
                <a:moveTo>
                  <a:pt x="0" y="0"/>
                </a:moveTo>
                <a:lnTo>
                  <a:pt x="1739488" y="0"/>
                </a:lnTo>
                <a:lnTo>
                  <a:pt x="1739488" y="1739488"/>
                </a:lnTo>
                <a:lnTo>
                  <a:pt x="0" y="17394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737452">
            <a:off x="8901684" y="-953791"/>
            <a:ext cx="4127182" cy="3504353"/>
          </a:xfrm>
          <a:custGeom>
            <a:avLst/>
            <a:gdLst/>
            <a:ahLst/>
            <a:cxnLst/>
            <a:rect l="l" t="t" r="r" b="b"/>
            <a:pathLst>
              <a:path w="6190773" h="5256529">
                <a:moveTo>
                  <a:pt x="0" y="0"/>
                </a:moveTo>
                <a:lnTo>
                  <a:pt x="6190773" y="0"/>
                </a:lnTo>
                <a:lnTo>
                  <a:pt x="6190773" y="5256529"/>
                </a:lnTo>
                <a:lnTo>
                  <a:pt x="0" y="52565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4760240">
            <a:off x="1041440" y="1013546"/>
            <a:ext cx="393748" cy="395185"/>
          </a:xfrm>
          <a:custGeom>
            <a:avLst/>
            <a:gdLst/>
            <a:ahLst/>
            <a:cxnLst/>
            <a:rect l="l" t="t" r="r" b="b"/>
            <a:pathLst>
              <a:path w="590622" h="592777">
                <a:moveTo>
                  <a:pt x="0" y="0"/>
                </a:moveTo>
                <a:lnTo>
                  <a:pt x="590622" y="0"/>
                </a:lnTo>
                <a:lnTo>
                  <a:pt x="590622" y="592778"/>
                </a:lnTo>
                <a:lnTo>
                  <a:pt x="0" y="5927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47302" y="5924265"/>
            <a:ext cx="799791" cy="495870"/>
          </a:xfrm>
          <a:custGeom>
            <a:avLst/>
            <a:gdLst/>
            <a:ahLst/>
            <a:cxnLst/>
            <a:rect l="l" t="t" r="r" b="b"/>
            <a:pathLst>
              <a:path w="1199686" h="743805">
                <a:moveTo>
                  <a:pt x="0" y="0"/>
                </a:moveTo>
                <a:lnTo>
                  <a:pt x="1199686" y="0"/>
                </a:lnTo>
                <a:lnTo>
                  <a:pt x="1199686" y="743806"/>
                </a:lnTo>
                <a:lnTo>
                  <a:pt x="0" y="7438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85800" y="280635"/>
            <a:ext cx="552514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HOME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33827" y="280635"/>
            <a:ext cx="552514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ABOUT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84791" y="280635"/>
            <a:ext cx="802723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CONTENT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485964" y="280635"/>
            <a:ext cx="913927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MESSAGE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60722" y="280635"/>
            <a:ext cx="1090402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softwareEngineer</a:t>
            </a:r>
            <a:endParaRPr lang="en-US" sz="1079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47302" y="1905696"/>
            <a:ext cx="4677324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30"/>
              </a:lnSpc>
            </a:pPr>
            <a:r>
              <a:rPr lang="en-US" sz="4872" b="1" dirty="0">
                <a:solidFill>
                  <a:srgbClr val="3B3B3C"/>
                </a:solidFill>
                <a:latin typeface="Poppins Bold"/>
                <a:ea typeface="Poppins Bold"/>
                <a:cs typeface="Poppins Bold"/>
                <a:sym typeface="Poppins Bold"/>
              </a:rPr>
              <a:t>DB </a:t>
            </a:r>
            <a:r>
              <a:rPr lang="en-US" sz="4872" b="1" dirty="0" err="1">
                <a:solidFill>
                  <a:srgbClr val="3B3B3C"/>
                </a:solidFill>
                <a:latin typeface="Poppins Bold"/>
                <a:ea typeface="Poppins Bold"/>
                <a:cs typeface="Poppins Bold"/>
                <a:sym typeface="Poppins Bold"/>
              </a:rPr>
              <a:t>SQLlite</a:t>
            </a:r>
            <a:r>
              <a:rPr lang="en-US" sz="4872" b="1" dirty="0">
                <a:solidFill>
                  <a:srgbClr val="3B3B3C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</p:txBody>
      </p:sp>
      <p:sp>
        <p:nvSpPr>
          <p:cNvPr id="22" name="Freeform 22"/>
          <p:cNvSpPr/>
          <p:nvPr/>
        </p:nvSpPr>
        <p:spPr>
          <a:xfrm rot="3273802">
            <a:off x="10375458" y="5019589"/>
            <a:ext cx="1179635" cy="1630148"/>
          </a:xfrm>
          <a:custGeom>
            <a:avLst/>
            <a:gdLst/>
            <a:ahLst/>
            <a:cxnLst/>
            <a:rect l="l" t="t" r="r" b="b"/>
            <a:pathLst>
              <a:path w="1769452" h="2445222">
                <a:moveTo>
                  <a:pt x="0" y="0"/>
                </a:moveTo>
                <a:lnTo>
                  <a:pt x="1769451" y="0"/>
                </a:lnTo>
                <a:lnTo>
                  <a:pt x="1769451" y="2445222"/>
                </a:lnTo>
                <a:lnTo>
                  <a:pt x="0" y="244522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AFE1400-7084-2C9B-5C4E-CA890F77E48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46305" y="3166501"/>
            <a:ext cx="4293199" cy="1257475"/>
          </a:xfrm>
          <a:prstGeom prst="rect">
            <a:avLst/>
          </a:prstGeom>
        </p:spPr>
      </p:pic>
      <p:pic>
        <p:nvPicPr>
          <p:cNvPr id="25" name="Picture 6" descr="What is ETL? | Datafloq">
            <a:extLst>
              <a:ext uri="{FF2B5EF4-FFF2-40B4-BE49-F238E27FC236}">
                <a16:creationId xmlns:a16="http://schemas.microsoft.com/office/drawing/2014/main" id="{E152A30C-FE62-42E2-A54E-A0D552EA9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444" y="1706389"/>
            <a:ext cx="3357187" cy="307802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What is ETL? | Datafloq">
            <a:extLst>
              <a:ext uri="{FF2B5EF4-FFF2-40B4-BE49-F238E27FC236}">
                <a16:creationId xmlns:a16="http://schemas.microsoft.com/office/drawing/2014/main" id="{1A7E5FC7-0D62-9708-1DE3-74EEE191E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863" y="4089400"/>
            <a:ext cx="2869651" cy="263102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54513" y="241231"/>
            <a:ext cx="351687" cy="203339"/>
          </a:xfrm>
          <a:custGeom>
            <a:avLst/>
            <a:gdLst/>
            <a:ahLst/>
            <a:cxnLst/>
            <a:rect l="l" t="t" r="r" b="b"/>
            <a:pathLst>
              <a:path w="527530" h="305008">
                <a:moveTo>
                  <a:pt x="0" y="0"/>
                </a:moveTo>
                <a:lnTo>
                  <a:pt x="527530" y="0"/>
                </a:lnTo>
                <a:lnTo>
                  <a:pt x="527530" y="305008"/>
                </a:lnTo>
                <a:lnTo>
                  <a:pt x="0" y="305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85800" y="685800"/>
            <a:ext cx="10820400" cy="54864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2CB1C4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412901" y="2410552"/>
            <a:ext cx="4907931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30"/>
              </a:lnSpc>
            </a:pPr>
            <a:r>
              <a:rPr lang="en-US" sz="4872" b="1" dirty="0">
                <a:solidFill>
                  <a:srgbClr val="3B3B3C"/>
                </a:solidFill>
                <a:latin typeface="Poppins Bold"/>
                <a:ea typeface="Poppins Bold"/>
                <a:cs typeface="Poppins Bold"/>
                <a:sym typeface="Poppins Bold"/>
              </a:rPr>
              <a:t>DB PostgreSQL</a:t>
            </a:r>
          </a:p>
        </p:txBody>
      </p:sp>
      <p:sp>
        <p:nvSpPr>
          <p:cNvPr id="8" name="Freeform 8"/>
          <p:cNvSpPr/>
          <p:nvPr/>
        </p:nvSpPr>
        <p:spPr>
          <a:xfrm rot="-4588879">
            <a:off x="544778" y="3008456"/>
            <a:ext cx="3083127" cy="3810607"/>
          </a:xfrm>
          <a:custGeom>
            <a:avLst/>
            <a:gdLst/>
            <a:ahLst/>
            <a:cxnLst/>
            <a:rect l="l" t="t" r="r" b="b"/>
            <a:pathLst>
              <a:path w="4624691" h="5715911">
                <a:moveTo>
                  <a:pt x="0" y="0"/>
                </a:moveTo>
                <a:lnTo>
                  <a:pt x="4624691" y="0"/>
                </a:lnTo>
                <a:lnTo>
                  <a:pt x="4624691" y="5715911"/>
                </a:lnTo>
                <a:lnTo>
                  <a:pt x="0" y="57159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44314" y="685800"/>
            <a:ext cx="5486400" cy="54864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4760240">
            <a:off x="10784857" y="927544"/>
            <a:ext cx="393748" cy="395185"/>
          </a:xfrm>
          <a:custGeom>
            <a:avLst/>
            <a:gdLst/>
            <a:ahLst/>
            <a:cxnLst/>
            <a:rect l="l" t="t" r="r" b="b"/>
            <a:pathLst>
              <a:path w="590622" h="592777">
                <a:moveTo>
                  <a:pt x="0" y="0"/>
                </a:moveTo>
                <a:lnTo>
                  <a:pt x="590622" y="0"/>
                </a:lnTo>
                <a:lnTo>
                  <a:pt x="590622" y="592777"/>
                </a:lnTo>
                <a:lnTo>
                  <a:pt x="0" y="5927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351229" y="5924265"/>
            <a:ext cx="799791" cy="495870"/>
          </a:xfrm>
          <a:custGeom>
            <a:avLst/>
            <a:gdLst/>
            <a:ahLst/>
            <a:cxnLst/>
            <a:rect l="l" t="t" r="r" b="b"/>
            <a:pathLst>
              <a:path w="1199686" h="743805">
                <a:moveTo>
                  <a:pt x="0" y="0"/>
                </a:moveTo>
                <a:lnTo>
                  <a:pt x="1199686" y="0"/>
                </a:lnTo>
                <a:lnTo>
                  <a:pt x="1199686" y="743806"/>
                </a:lnTo>
                <a:lnTo>
                  <a:pt x="0" y="7438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685800" y="280635"/>
            <a:ext cx="552514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HOME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33827" y="280635"/>
            <a:ext cx="552514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ABOUT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84791" y="280635"/>
            <a:ext cx="802723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CONTENT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485964" y="280635"/>
            <a:ext cx="913927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MESSAGE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60722" y="280635"/>
            <a:ext cx="1090402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softwareEngineer</a:t>
            </a:r>
            <a:endParaRPr lang="en-US" sz="1079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" name="Picture 6" descr="What is ETL? | Datafloq">
            <a:extLst>
              <a:ext uri="{FF2B5EF4-FFF2-40B4-BE49-F238E27FC236}">
                <a16:creationId xmlns:a16="http://schemas.microsoft.com/office/drawing/2014/main" id="{4E87D274-3207-2B48-0845-BE1C8AB9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61" y="1244601"/>
            <a:ext cx="4451448" cy="408129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294CBA9-8496-FD80-974F-96B5FE0B98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49512" y="3694589"/>
            <a:ext cx="4197936" cy="1797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5800" y="685800"/>
            <a:ext cx="10820400" cy="5486400"/>
            <a:chOff x="0" y="0"/>
            <a:chExt cx="4274726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2CB1C4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5" name="Freeform 5"/>
          <p:cNvSpPr/>
          <p:nvPr/>
        </p:nvSpPr>
        <p:spPr>
          <a:xfrm>
            <a:off x="11154513" y="241231"/>
            <a:ext cx="351687" cy="203339"/>
          </a:xfrm>
          <a:custGeom>
            <a:avLst/>
            <a:gdLst/>
            <a:ahLst/>
            <a:cxnLst/>
            <a:rect l="l" t="t" r="r" b="b"/>
            <a:pathLst>
              <a:path w="527530" h="305008">
                <a:moveTo>
                  <a:pt x="0" y="0"/>
                </a:moveTo>
                <a:lnTo>
                  <a:pt x="527530" y="0"/>
                </a:lnTo>
                <a:lnTo>
                  <a:pt x="527530" y="305008"/>
                </a:lnTo>
                <a:lnTo>
                  <a:pt x="0" y="305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7302" y="5924265"/>
            <a:ext cx="799791" cy="495870"/>
          </a:xfrm>
          <a:custGeom>
            <a:avLst/>
            <a:gdLst/>
            <a:ahLst/>
            <a:cxnLst/>
            <a:rect l="l" t="t" r="r" b="b"/>
            <a:pathLst>
              <a:path w="1199686" h="743805">
                <a:moveTo>
                  <a:pt x="0" y="0"/>
                </a:moveTo>
                <a:lnTo>
                  <a:pt x="1199686" y="0"/>
                </a:lnTo>
                <a:lnTo>
                  <a:pt x="1199686" y="743806"/>
                </a:lnTo>
                <a:lnTo>
                  <a:pt x="0" y="7438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591080" y="2007753"/>
            <a:ext cx="4915121" cy="4164447"/>
          </a:xfrm>
          <a:custGeom>
            <a:avLst/>
            <a:gdLst/>
            <a:ahLst/>
            <a:cxnLst/>
            <a:rect l="l" t="t" r="r" b="b"/>
            <a:pathLst>
              <a:path w="7372681" h="6246671">
                <a:moveTo>
                  <a:pt x="0" y="0"/>
                </a:moveTo>
                <a:lnTo>
                  <a:pt x="7372681" y="0"/>
                </a:lnTo>
                <a:lnTo>
                  <a:pt x="7372681" y="6246671"/>
                </a:lnTo>
                <a:lnTo>
                  <a:pt x="0" y="62466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419344">
            <a:off x="9515581" y="707211"/>
            <a:ext cx="1985079" cy="2743200"/>
          </a:xfrm>
          <a:custGeom>
            <a:avLst/>
            <a:gdLst/>
            <a:ahLst/>
            <a:cxnLst/>
            <a:rect l="l" t="t" r="r" b="b"/>
            <a:pathLst>
              <a:path w="2977619" h="4114800">
                <a:moveTo>
                  <a:pt x="0" y="0"/>
                </a:moveTo>
                <a:lnTo>
                  <a:pt x="2977619" y="0"/>
                </a:lnTo>
                <a:lnTo>
                  <a:pt x="29776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271426">
            <a:off x="6148428" y="506044"/>
            <a:ext cx="2734752" cy="1427043"/>
          </a:xfrm>
          <a:custGeom>
            <a:avLst/>
            <a:gdLst/>
            <a:ahLst/>
            <a:cxnLst/>
            <a:rect l="l" t="t" r="r" b="b"/>
            <a:pathLst>
              <a:path w="4102128" h="2140565">
                <a:moveTo>
                  <a:pt x="0" y="0"/>
                </a:moveTo>
                <a:lnTo>
                  <a:pt x="4102128" y="0"/>
                </a:lnTo>
                <a:lnTo>
                  <a:pt x="4102128" y="2140565"/>
                </a:lnTo>
                <a:lnTo>
                  <a:pt x="0" y="21405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85800" y="280635"/>
            <a:ext cx="552514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HOME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33827" y="280635"/>
            <a:ext cx="552514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ABOUT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84791" y="280635"/>
            <a:ext cx="802723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CONTENT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85964" y="280635"/>
            <a:ext cx="913927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MESSAGE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60722" y="280635"/>
            <a:ext cx="1090402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softwareEngineer</a:t>
            </a:r>
            <a:endParaRPr lang="en-US" sz="1079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47302" y="1912796"/>
            <a:ext cx="4677324" cy="507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8"/>
              </a:lnSpc>
            </a:pPr>
            <a:r>
              <a:rPr lang="en-US" sz="4872" b="1" dirty="0">
                <a:solidFill>
                  <a:srgbClr val="3B3B3C"/>
                </a:solidFill>
                <a:latin typeface="Poppins Bold"/>
                <a:ea typeface="Poppins Bold"/>
                <a:cs typeface="Poppins Bold"/>
                <a:sym typeface="Poppins Bold"/>
              </a:rPr>
              <a:t>DB MySQL</a:t>
            </a:r>
          </a:p>
        </p:txBody>
      </p:sp>
      <p:sp>
        <p:nvSpPr>
          <p:cNvPr id="19" name="Freeform 19"/>
          <p:cNvSpPr/>
          <p:nvPr/>
        </p:nvSpPr>
        <p:spPr>
          <a:xfrm rot="-4760240">
            <a:off x="1041440" y="1013546"/>
            <a:ext cx="393748" cy="395185"/>
          </a:xfrm>
          <a:custGeom>
            <a:avLst/>
            <a:gdLst/>
            <a:ahLst/>
            <a:cxnLst/>
            <a:rect l="l" t="t" r="r" b="b"/>
            <a:pathLst>
              <a:path w="590622" h="592777">
                <a:moveTo>
                  <a:pt x="0" y="0"/>
                </a:moveTo>
                <a:lnTo>
                  <a:pt x="590622" y="0"/>
                </a:lnTo>
                <a:lnTo>
                  <a:pt x="590622" y="592778"/>
                </a:lnTo>
                <a:lnTo>
                  <a:pt x="0" y="5927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374CDA9-B495-1F1C-A725-3329659E558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98102" y="3275355"/>
            <a:ext cx="3556496" cy="1886213"/>
          </a:xfrm>
          <a:prstGeom prst="rect">
            <a:avLst/>
          </a:prstGeom>
        </p:spPr>
      </p:pic>
      <p:pic>
        <p:nvPicPr>
          <p:cNvPr id="22" name="Picture 6" descr="What is ETL? | Datafloq">
            <a:extLst>
              <a:ext uri="{FF2B5EF4-FFF2-40B4-BE49-F238E27FC236}">
                <a16:creationId xmlns:a16="http://schemas.microsoft.com/office/drawing/2014/main" id="{BF24EF87-CF3F-996E-C909-3D8CFFB87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218" y="1549400"/>
            <a:ext cx="3528413" cy="323501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5800" y="685800"/>
            <a:ext cx="10820400" cy="5486400"/>
            <a:chOff x="0" y="0"/>
            <a:chExt cx="4274726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2CB1C4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5" name="Freeform 5"/>
          <p:cNvSpPr/>
          <p:nvPr/>
        </p:nvSpPr>
        <p:spPr>
          <a:xfrm>
            <a:off x="11154513" y="241231"/>
            <a:ext cx="351687" cy="203339"/>
          </a:xfrm>
          <a:custGeom>
            <a:avLst/>
            <a:gdLst/>
            <a:ahLst/>
            <a:cxnLst/>
            <a:rect l="l" t="t" r="r" b="b"/>
            <a:pathLst>
              <a:path w="527530" h="305008">
                <a:moveTo>
                  <a:pt x="0" y="0"/>
                </a:moveTo>
                <a:lnTo>
                  <a:pt x="527530" y="0"/>
                </a:lnTo>
                <a:lnTo>
                  <a:pt x="527530" y="305008"/>
                </a:lnTo>
                <a:lnTo>
                  <a:pt x="0" y="305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351229" y="5924265"/>
            <a:ext cx="799791" cy="495870"/>
          </a:xfrm>
          <a:custGeom>
            <a:avLst/>
            <a:gdLst/>
            <a:ahLst/>
            <a:cxnLst/>
            <a:rect l="l" t="t" r="r" b="b"/>
            <a:pathLst>
              <a:path w="1199686" h="743805">
                <a:moveTo>
                  <a:pt x="0" y="0"/>
                </a:moveTo>
                <a:lnTo>
                  <a:pt x="1199686" y="0"/>
                </a:lnTo>
                <a:lnTo>
                  <a:pt x="1199686" y="743806"/>
                </a:lnTo>
                <a:lnTo>
                  <a:pt x="0" y="7438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2437431"/>
            <a:ext cx="4420569" cy="4420569"/>
          </a:xfrm>
          <a:custGeom>
            <a:avLst/>
            <a:gdLst/>
            <a:ahLst/>
            <a:cxnLst/>
            <a:rect l="l" t="t" r="r" b="b"/>
            <a:pathLst>
              <a:path w="6630854" h="6630854">
                <a:moveTo>
                  <a:pt x="0" y="0"/>
                </a:moveTo>
                <a:lnTo>
                  <a:pt x="6630854" y="0"/>
                </a:lnTo>
                <a:lnTo>
                  <a:pt x="6630854" y="6630854"/>
                </a:lnTo>
                <a:lnTo>
                  <a:pt x="0" y="66308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85800" y="280635"/>
            <a:ext cx="552514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33827" y="280635"/>
            <a:ext cx="552514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ABOUT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84791" y="280635"/>
            <a:ext cx="802723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CONTENT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485964" y="280635"/>
            <a:ext cx="913927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MESSAGE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60722" y="280635"/>
            <a:ext cx="1090402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softwareEngineer</a:t>
            </a:r>
            <a:endParaRPr lang="en-US" sz="1079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304408" y="1971120"/>
            <a:ext cx="4850105" cy="507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8"/>
              </a:lnSpc>
            </a:pPr>
            <a:r>
              <a:rPr lang="en-US" sz="4872" b="1" dirty="0">
                <a:solidFill>
                  <a:srgbClr val="3B3B3C"/>
                </a:solidFill>
                <a:latin typeface="Poppins Bold"/>
                <a:ea typeface="Poppins Bold"/>
                <a:cs typeface="Poppins Bold"/>
                <a:sym typeface="Poppins Bold"/>
              </a:rPr>
              <a:t>DB MariaDB </a:t>
            </a:r>
          </a:p>
        </p:txBody>
      </p:sp>
      <p:sp>
        <p:nvSpPr>
          <p:cNvPr id="17" name="Freeform 17"/>
          <p:cNvSpPr/>
          <p:nvPr/>
        </p:nvSpPr>
        <p:spPr>
          <a:xfrm rot="-4760240">
            <a:off x="10784857" y="927544"/>
            <a:ext cx="393748" cy="395185"/>
          </a:xfrm>
          <a:custGeom>
            <a:avLst/>
            <a:gdLst/>
            <a:ahLst/>
            <a:cxnLst/>
            <a:rect l="l" t="t" r="r" b="b"/>
            <a:pathLst>
              <a:path w="590622" h="592777">
                <a:moveTo>
                  <a:pt x="0" y="0"/>
                </a:moveTo>
                <a:lnTo>
                  <a:pt x="590622" y="0"/>
                </a:lnTo>
                <a:lnTo>
                  <a:pt x="590622" y="592777"/>
                </a:lnTo>
                <a:lnTo>
                  <a:pt x="0" y="5927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0563584-3D8E-EF10-2ACF-F171897860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84304" y="3665740"/>
            <a:ext cx="3721619" cy="1879863"/>
          </a:xfrm>
          <a:prstGeom prst="rect">
            <a:avLst/>
          </a:prstGeom>
        </p:spPr>
      </p:pic>
      <p:pic>
        <p:nvPicPr>
          <p:cNvPr id="20" name="Picture 6" descr="What is ETL? | Datafloq">
            <a:extLst>
              <a:ext uri="{FF2B5EF4-FFF2-40B4-BE49-F238E27FC236}">
                <a16:creationId xmlns:a16="http://schemas.microsoft.com/office/drawing/2014/main" id="{45179624-5971-2A98-D639-AF23C8DF6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775" y="1194751"/>
            <a:ext cx="3601923" cy="352507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5800" y="685800"/>
            <a:ext cx="10820400" cy="5486400"/>
            <a:chOff x="0" y="0"/>
            <a:chExt cx="4274726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2CB1C4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5" name="Freeform 5"/>
          <p:cNvSpPr/>
          <p:nvPr/>
        </p:nvSpPr>
        <p:spPr>
          <a:xfrm>
            <a:off x="11154513" y="241231"/>
            <a:ext cx="351687" cy="203339"/>
          </a:xfrm>
          <a:custGeom>
            <a:avLst/>
            <a:gdLst/>
            <a:ahLst/>
            <a:cxnLst/>
            <a:rect l="l" t="t" r="r" b="b"/>
            <a:pathLst>
              <a:path w="527530" h="305008">
                <a:moveTo>
                  <a:pt x="0" y="0"/>
                </a:moveTo>
                <a:lnTo>
                  <a:pt x="527530" y="0"/>
                </a:lnTo>
                <a:lnTo>
                  <a:pt x="527530" y="305008"/>
                </a:lnTo>
                <a:lnTo>
                  <a:pt x="0" y="305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7302" y="5924265"/>
            <a:ext cx="799791" cy="495870"/>
          </a:xfrm>
          <a:custGeom>
            <a:avLst/>
            <a:gdLst/>
            <a:ahLst/>
            <a:cxnLst/>
            <a:rect l="l" t="t" r="r" b="b"/>
            <a:pathLst>
              <a:path w="1199686" h="743805">
                <a:moveTo>
                  <a:pt x="0" y="0"/>
                </a:moveTo>
                <a:lnTo>
                  <a:pt x="1199686" y="0"/>
                </a:lnTo>
                <a:lnTo>
                  <a:pt x="1199686" y="743806"/>
                </a:lnTo>
                <a:lnTo>
                  <a:pt x="0" y="7438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4760240">
            <a:off x="1041440" y="1013546"/>
            <a:ext cx="393748" cy="395185"/>
          </a:xfrm>
          <a:custGeom>
            <a:avLst/>
            <a:gdLst/>
            <a:ahLst/>
            <a:cxnLst/>
            <a:rect l="l" t="t" r="r" b="b"/>
            <a:pathLst>
              <a:path w="590622" h="592777">
                <a:moveTo>
                  <a:pt x="0" y="0"/>
                </a:moveTo>
                <a:lnTo>
                  <a:pt x="590622" y="0"/>
                </a:lnTo>
                <a:lnTo>
                  <a:pt x="590622" y="592778"/>
                </a:lnTo>
                <a:lnTo>
                  <a:pt x="0" y="5927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9898250">
            <a:off x="5794649" y="1118557"/>
            <a:ext cx="4050343" cy="4119976"/>
          </a:xfrm>
          <a:custGeom>
            <a:avLst/>
            <a:gdLst/>
            <a:ahLst/>
            <a:cxnLst/>
            <a:rect l="l" t="t" r="r" b="b"/>
            <a:pathLst>
              <a:path w="6075514" h="6179964">
                <a:moveTo>
                  <a:pt x="0" y="0"/>
                </a:moveTo>
                <a:lnTo>
                  <a:pt x="6075514" y="0"/>
                </a:lnTo>
                <a:lnTo>
                  <a:pt x="6075514" y="6179965"/>
                </a:lnTo>
                <a:lnTo>
                  <a:pt x="0" y="61799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7495457">
            <a:off x="7876305" y="1050349"/>
            <a:ext cx="5094552" cy="4316475"/>
          </a:xfrm>
          <a:custGeom>
            <a:avLst/>
            <a:gdLst/>
            <a:ahLst/>
            <a:cxnLst/>
            <a:rect l="l" t="t" r="r" b="b"/>
            <a:pathLst>
              <a:path w="7641828" h="6474712">
                <a:moveTo>
                  <a:pt x="0" y="0"/>
                </a:moveTo>
                <a:lnTo>
                  <a:pt x="7641828" y="0"/>
                </a:lnTo>
                <a:lnTo>
                  <a:pt x="7641828" y="6474713"/>
                </a:lnTo>
                <a:lnTo>
                  <a:pt x="0" y="64747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85800" y="280635"/>
            <a:ext cx="552514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HOME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33827" y="280635"/>
            <a:ext cx="552514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ABOUT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84791" y="280635"/>
            <a:ext cx="802723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CONTENT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85964" y="280635"/>
            <a:ext cx="913927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MESSAGE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60722" y="280635"/>
            <a:ext cx="1090402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softwareEngineer</a:t>
            </a:r>
            <a:endParaRPr lang="en-US" sz="1079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47302" y="1912796"/>
            <a:ext cx="4677324" cy="507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8"/>
              </a:lnSpc>
            </a:pPr>
            <a:r>
              <a:rPr lang="en-US" sz="4872" b="1" dirty="0">
                <a:solidFill>
                  <a:srgbClr val="3B3B3C"/>
                </a:solidFill>
                <a:latin typeface="Poppins Bold"/>
                <a:ea typeface="Poppins Bold"/>
                <a:cs typeface="Poppins Bold"/>
                <a:sym typeface="Poppins Bold"/>
              </a:rPr>
              <a:t>DB Oracle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5FBEC88-D484-1945-38E3-C7359633552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23667" y="3463089"/>
            <a:ext cx="4236041" cy="1486107"/>
          </a:xfrm>
          <a:prstGeom prst="rect">
            <a:avLst/>
          </a:prstGeom>
        </p:spPr>
      </p:pic>
      <p:pic>
        <p:nvPicPr>
          <p:cNvPr id="22" name="Picture 6" descr="What is ETL? | Datafloq">
            <a:extLst>
              <a:ext uri="{FF2B5EF4-FFF2-40B4-BE49-F238E27FC236}">
                <a16:creationId xmlns:a16="http://schemas.microsoft.com/office/drawing/2014/main" id="{CA39AFC2-CBF4-ED16-75AC-067A9E481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060" y="3538744"/>
            <a:ext cx="3357187" cy="307802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61752">
            <a:off x="668620" y="637151"/>
            <a:ext cx="2729219" cy="3373192"/>
          </a:xfrm>
          <a:custGeom>
            <a:avLst/>
            <a:gdLst/>
            <a:ahLst/>
            <a:cxnLst/>
            <a:rect l="l" t="t" r="r" b="b"/>
            <a:pathLst>
              <a:path w="4093828" h="5059788">
                <a:moveTo>
                  <a:pt x="0" y="0"/>
                </a:moveTo>
                <a:lnTo>
                  <a:pt x="4093829" y="0"/>
                </a:lnTo>
                <a:lnTo>
                  <a:pt x="4093829" y="5059788"/>
                </a:lnTo>
                <a:lnTo>
                  <a:pt x="0" y="5059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85800" y="685800"/>
            <a:ext cx="10820400" cy="54864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2CB1C4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6" name="Freeform 6"/>
          <p:cNvSpPr/>
          <p:nvPr/>
        </p:nvSpPr>
        <p:spPr>
          <a:xfrm>
            <a:off x="11154513" y="241231"/>
            <a:ext cx="351687" cy="203339"/>
          </a:xfrm>
          <a:custGeom>
            <a:avLst/>
            <a:gdLst/>
            <a:ahLst/>
            <a:cxnLst/>
            <a:rect l="l" t="t" r="r" b="b"/>
            <a:pathLst>
              <a:path w="527530" h="305008">
                <a:moveTo>
                  <a:pt x="0" y="0"/>
                </a:moveTo>
                <a:lnTo>
                  <a:pt x="527530" y="0"/>
                </a:lnTo>
                <a:lnTo>
                  <a:pt x="527530" y="305008"/>
                </a:lnTo>
                <a:lnTo>
                  <a:pt x="0" y="305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351229" y="5924265"/>
            <a:ext cx="799791" cy="495870"/>
          </a:xfrm>
          <a:custGeom>
            <a:avLst/>
            <a:gdLst/>
            <a:ahLst/>
            <a:cxnLst/>
            <a:rect l="l" t="t" r="r" b="b"/>
            <a:pathLst>
              <a:path w="1199686" h="743805">
                <a:moveTo>
                  <a:pt x="0" y="0"/>
                </a:moveTo>
                <a:lnTo>
                  <a:pt x="1199686" y="0"/>
                </a:lnTo>
                <a:lnTo>
                  <a:pt x="1199686" y="743806"/>
                </a:lnTo>
                <a:lnTo>
                  <a:pt x="0" y="7438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707881" flipH="1">
            <a:off x="-1267512" y="4907837"/>
            <a:ext cx="5156682" cy="3900327"/>
          </a:xfrm>
          <a:custGeom>
            <a:avLst/>
            <a:gdLst/>
            <a:ahLst/>
            <a:cxnLst/>
            <a:rect l="l" t="t" r="r" b="b"/>
            <a:pathLst>
              <a:path w="7735023" h="5850490">
                <a:moveTo>
                  <a:pt x="7735023" y="0"/>
                </a:moveTo>
                <a:lnTo>
                  <a:pt x="0" y="0"/>
                </a:lnTo>
                <a:lnTo>
                  <a:pt x="0" y="5850490"/>
                </a:lnTo>
                <a:lnTo>
                  <a:pt x="7735023" y="5850490"/>
                </a:lnTo>
                <a:lnTo>
                  <a:pt x="773502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4760240">
            <a:off x="10784857" y="927544"/>
            <a:ext cx="393748" cy="395185"/>
          </a:xfrm>
          <a:custGeom>
            <a:avLst/>
            <a:gdLst/>
            <a:ahLst/>
            <a:cxnLst/>
            <a:rect l="l" t="t" r="r" b="b"/>
            <a:pathLst>
              <a:path w="590622" h="592777">
                <a:moveTo>
                  <a:pt x="0" y="0"/>
                </a:moveTo>
                <a:lnTo>
                  <a:pt x="590622" y="0"/>
                </a:lnTo>
                <a:lnTo>
                  <a:pt x="590622" y="592777"/>
                </a:lnTo>
                <a:lnTo>
                  <a:pt x="0" y="59277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85800" y="280635"/>
            <a:ext cx="552514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HOME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33827" y="280635"/>
            <a:ext cx="552514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ABOUT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84791" y="280635"/>
            <a:ext cx="802723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CONTENT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85964" y="280635"/>
            <a:ext cx="913927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MESSAGE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60722" y="280635"/>
            <a:ext cx="1090402" cy="13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"/>
              </a:lnSpc>
            </a:pPr>
            <a:r>
              <a:rPr lang="en-US" sz="1079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softwareEngineer</a:t>
            </a:r>
            <a:endParaRPr lang="en-US" sz="1079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285612" y="2173565"/>
            <a:ext cx="4677324" cy="507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8"/>
              </a:lnSpc>
            </a:pPr>
            <a:r>
              <a:rPr lang="en-US" sz="4872" b="1" dirty="0">
                <a:solidFill>
                  <a:srgbClr val="3B3B3C"/>
                </a:solidFill>
                <a:latin typeface="Poppins Bold"/>
                <a:ea typeface="Poppins Bold"/>
                <a:cs typeface="Poppins Bold"/>
                <a:sym typeface="Poppins Bold"/>
              </a:rPr>
              <a:t>SQL Server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E80A4FC-0B5F-147F-F552-4B7E72C086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91398" y="3374076"/>
            <a:ext cx="4159831" cy="2546705"/>
          </a:xfrm>
          <a:prstGeom prst="rect">
            <a:avLst/>
          </a:prstGeom>
        </p:spPr>
      </p:pic>
      <p:pic>
        <p:nvPicPr>
          <p:cNvPr id="21" name="Picture 6" descr="What is ETL? | Datafloq">
            <a:extLst>
              <a:ext uri="{FF2B5EF4-FFF2-40B4-BE49-F238E27FC236}">
                <a16:creationId xmlns:a16="http://schemas.microsoft.com/office/drawing/2014/main" id="{F7885794-2384-3A54-66F4-88DA8BCA3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661" y="1345272"/>
            <a:ext cx="4159831" cy="381392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</TotalTime>
  <Words>397</Words>
  <Application>Microsoft Office PowerPoint</Application>
  <PresentationFormat>Widescreen</PresentationFormat>
  <Paragraphs>192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Arial Rounded MT Bold</vt:lpstr>
      <vt:lpstr>Calibri</vt:lpstr>
      <vt:lpstr>Calibri Light</vt:lpstr>
      <vt:lpstr>Courier New</vt:lpstr>
      <vt:lpstr>Poppins Bold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Reem Alwaeel</dc:creator>
  <cp:lastModifiedBy>Reem Alwaeel</cp:lastModifiedBy>
  <cp:revision>5</cp:revision>
  <dcterms:created xsi:type="dcterms:W3CDTF">2025-08-03T21:34:41Z</dcterms:created>
  <dcterms:modified xsi:type="dcterms:W3CDTF">2025-08-10T13:15:40Z</dcterms:modified>
</cp:coreProperties>
</file>